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0"/>
  </p:notesMasterIdLst>
  <p:handoutMasterIdLst>
    <p:handoutMasterId r:id="rId31"/>
  </p:handoutMasterIdLst>
  <p:sldIdLst>
    <p:sldId id="256" r:id="rId6"/>
    <p:sldId id="4554" r:id="rId7"/>
    <p:sldId id="4548" r:id="rId8"/>
    <p:sldId id="4549" r:id="rId9"/>
    <p:sldId id="4552" r:id="rId10"/>
    <p:sldId id="4553" r:id="rId11"/>
    <p:sldId id="4565" r:id="rId12"/>
    <p:sldId id="4555" r:id="rId13"/>
    <p:sldId id="4556" r:id="rId14"/>
    <p:sldId id="4557" r:id="rId15"/>
    <p:sldId id="4558" r:id="rId16"/>
    <p:sldId id="4564" r:id="rId17"/>
    <p:sldId id="4566" r:id="rId18"/>
    <p:sldId id="4460" r:id="rId19"/>
    <p:sldId id="4479" r:id="rId20"/>
    <p:sldId id="4547" r:id="rId21"/>
    <p:sldId id="257" r:id="rId22"/>
    <p:sldId id="4561" r:id="rId23"/>
    <p:sldId id="1849" r:id="rId24"/>
    <p:sldId id="4562" r:id="rId25"/>
    <p:sldId id="4539" r:id="rId26"/>
    <p:sldId id="2315" r:id="rId27"/>
    <p:sldId id="2318" r:id="rId28"/>
    <p:sldId id="1882" r:id="rId29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569809E-649B-4BAC-8A58-05D789328574}">
          <p14:sldIdLst>
            <p14:sldId id="256"/>
            <p14:sldId id="4554"/>
            <p14:sldId id="4548"/>
            <p14:sldId id="4549"/>
            <p14:sldId id="4552"/>
            <p14:sldId id="4553"/>
          </p14:sldIdLst>
        </p14:section>
        <p14:section name="Areas of Governance" id="{131B317C-5673-466A-87E8-4A05E118540C}">
          <p14:sldIdLst>
            <p14:sldId id="4565"/>
            <p14:sldId id="4555"/>
            <p14:sldId id="4556"/>
            <p14:sldId id="4557"/>
            <p14:sldId id="4558"/>
            <p14:sldId id="4564"/>
          </p14:sldIdLst>
        </p14:section>
        <p14:section name="Governance Automation" id="{816ED3A5-6FC1-4EB0-9F2A-2767293C00CA}">
          <p14:sldIdLst>
            <p14:sldId id="4566"/>
            <p14:sldId id="4460"/>
            <p14:sldId id="4479"/>
            <p14:sldId id="4547"/>
            <p14:sldId id="257"/>
            <p14:sldId id="4561"/>
            <p14:sldId id="1849"/>
            <p14:sldId id="4562"/>
            <p14:sldId id="4539"/>
            <p14:sldId id="2315"/>
            <p14:sldId id="2318"/>
            <p14:sldId id="18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813"/>
    <a:srgbClr val="1D8CCB"/>
    <a:srgbClr val="404040"/>
    <a:srgbClr val="F97923"/>
    <a:srgbClr val="662985"/>
    <a:srgbClr val="1F8CCB"/>
    <a:srgbClr val="60C0EE"/>
    <a:srgbClr val="505050"/>
    <a:srgbClr val="1D8DCB"/>
    <a:srgbClr val="21B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834" autoAdjust="0"/>
  </p:normalViewPr>
  <p:slideViewPr>
    <p:cSldViewPr snapToGrid="0">
      <p:cViewPr varScale="1">
        <p:scale>
          <a:sx n="77" d="100"/>
          <a:sy n="77" d="100"/>
        </p:scale>
        <p:origin x="492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19/04/2019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19/04/2019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01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4/19/2019 11:25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75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4/19/2019 11:25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386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9356C-8D6C-4563-B761-3B43E5176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Policy Samples: https://docs.microsoft.com/en-gb/azure/governance/policy/samples/index</a:t>
            </a:r>
          </a:p>
          <a:p>
            <a:r>
              <a:rPr lang="en-GB" dirty="0"/>
              <a:t>Azure Policy: https://docs.microsoft.com/en-gb/azure/governance/policy/</a:t>
            </a:r>
          </a:p>
          <a:p>
            <a:r>
              <a:rPr lang="en-GB" dirty="0"/>
              <a:t>Azure Blueprints: https://docs.microsoft.com/en-us/azure/governance/blueprints/</a:t>
            </a:r>
          </a:p>
          <a:p>
            <a:r>
              <a:rPr lang="en-GB" dirty="0"/>
              <a:t>Azure Management Groups: https://docs.microsoft.com/en-us/azure/governance/management-groups/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81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4/19/2019 11:25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50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4/19/2019 11:25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20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1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47.jpeg"/><Relationship Id="rId4" Type="http://schemas.openxmlformats.org/officeDocument/2006/relationships/image" Target="../media/image3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46.png"/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5" Type="http://schemas.openxmlformats.org/officeDocument/2006/relationships/image" Target="../media/image48.png"/><Relationship Id="rId4" Type="http://schemas.openxmlformats.org/officeDocument/2006/relationships/image" Target="../media/image7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1.png"/><Relationship Id="rId21" Type="http://schemas.openxmlformats.org/officeDocument/2006/relationships/image" Target="../media/image96.png"/><Relationship Id="rId34" Type="http://schemas.openxmlformats.org/officeDocument/2006/relationships/image" Target="../media/image109.png"/><Relationship Id="rId42" Type="http://schemas.openxmlformats.org/officeDocument/2006/relationships/image" Target="../media/image117.png"/><Relationship Id="rId47" Type="http://schemas.openxmlformats.org/officeDocument/2006/relationships/image" Target="../media/image122.png"/><Relationship Id="rId50" Type="http://schemas.microsoft.com/office/2007/relationships/hdphoto" Target="../media/hdphoto6.wdp"/><Relationship Id="rId55" Type="http://schemas.openxmlformats.org/officeDocument/2006/relationships/image" Target="../media/image127.png"/><Relationship Id="rId63" Type="http://schemas.openxmlformats.org/officeDocument/2006/relationships/image" Target="../media/image133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6" Type="http://schemas.openxmlformats.org/officeDocument/2006/relationships/image" Target="../media/image92.png"/><Relationship Id="rId29" Type="http://schemas.openxmlformats.org/officeDocument/2006/relationships/image" Target="../media/image104.png"/><Relationship Id="rId11" Type="http://schemas.openxmlformats.org/officeDocument/2006/relationships/image" Target="../media/image88.png"/><Relationship Id="rId24" Type="http://schemas.openxmlformats.org/officeDocument/2006/relationships/image" Target="../media/image99.png"/><Relationship Id="rId32" Type="http://schemas.openxmlformats.org/officeDocument/2006/relationships/image" Target="../media/image107.png"/><Relationship Id="rId37" Type="http://schemas.openxmlformats.org/officeDocument/2006/relationships/image" Target="../media/image112.png"/><Relationship Id="rId40" Type="http://schemas.openxmlformats.org/officeDocument/2006/relationships/image" Target="../media/image115.jpeg"/><Relationship Id="rId45" Type="http://schemas.openxmlformats.org/officeDocument/2006/relationships/image" Target="../media/image120.svg"/><Relationship Id="rId53" Type="http://schemas.microsoft.com/office/2007/relationships/hdphoto" Target="../media/hdphoto7.wdp"/><Relationship Id="rId58" Type="http://schemas.openxmlformats.org/officeDocument/2006/relationships/image" Target="../media/image130.png"/><Relationship Id="rId66" Type="http://schemas.microsoft.com/office/2007/relationships/hdphoto" Target="../media/hdphoto10.wdp"/><Relationship Id="rId5" Type="http://schemas.openxmlformats.org/officeDocument/2006/relationships/image" Target="../media/image83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10.svg"/><Relationship Id="rId43" Type="http://schemas.openxmlformats.org/officeDocument/2006/relationships/image" Target="../media/image118.jpeg"/><Relationship Id="rId48" Type="http://schemas.microsoft.com/office/2007/relationships/hdphoto" Target="../media/hdphoto5.wdp"/><Relationship Id="rId56" Type="http://schemas.openxmlformats.org/officeDocument/2006/relationships/image" Target="../media/image128.svg"/><Relationship Id="rId64" Type="http://schemas.openxmlformats.org/officeDocument/2006/relationships/image" Target="../media/image134.png"/><Relationship Id="rId8" Type="http://schemas.openxmlformats.org/officeDocument/2006/relationships/image" Target="../media/image86.png"/><Relationship Id="rId51" Type="http://schemas.openxmlformats.org/officeDocument/2006/relationships/image" Target="../media/image124.png"/><Relationship Id="rId3" Type="http://schemas.microsoft.com/office/2007/relationships/hdphoto" Target="../media/hdphoto1.wdp"/><Relationship Id="rId12" Type="http://schemas.openxmlformats.org/officeDocument/2006/relationships/image" Target="../media/image89.jpg"/><Relationship Id="rId17" Type="http://schemas.openxmlformats.org/officeDocument/2006/relationships/image" Target="../media/image93.svg"/><Relationship Id="rId25" Type="http://schemas.openxmlformats.org/officeDocument/2006/relationships/image" Target="../media/image100.jpeg"/><Relationship Id="rId33" Type="http://schemas.openxmlformats.org/officeDocument/2006/relationships/image" Target="../media/image108.png"/><Relationship Id="rId38" Type="http://schemas.openxmlformats.org/officeDocument/2006/relationships/image" Target="../media/image113.png"/><Relationship Id="rId46" Type="http://schemas.openxmlformats.org/officeDocument/2006/relationships/image" Target="../media/image121.png"/><Relationship Id="rId59" Type="http://schemas.microsoft.com/office/2007/relationships/hdphoto" Target="../media/hdphoto8.wdp"/><Relationship Id="rId20" Type="http://schemas.openxmlformats.org/officeDocument/2006/relationships/image" Target="../media/image95.png"/><Relationship Id="rId41" Type="http://schemas.openxmlformats.org/officeDocument/2006/relationships/image" Target="../media/image116.jpeg"/><Relationship Id="rId54" Type="http://schemas.openxmlformats.org/officeDocument/2006/relationships/image" Target="../media/image126.png"/><Relationship Id="rId62" Type="http://schemas.openxmlformats.org/officeDocument/2006/relationships/image" Target="../media/image13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4.png"/><Relationship Id="rId15" Type="http://schemas.openxmlformats.org/officeDocument/2006/relationships/image" Target="../media/image91.jpe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36" Type="http://schemas.openxmlformats.org/officeDocument/2006/relationships/image" Target="../media/image111.png"/><Relationship Id="rId49" Type="http://schemas.openxmlformats.org/officeDocument/2006/relationships/image" Target="../media/image123.png"/><Relationship Id="rId57" Type="http://schemas.openxmlformats.org/officeDocument/2006/relationships/image" Target="../media/image129.png"/><Relationship Id="rId10" Type="http://schemas.openxmlformats.org/officeDocument/2006/relationships/image" Target="../media/image87.png"/><Relationship Id="rId31" Type="http://schemas.openxmlformats.org/officeDocument/2006/relationships/image" Target="../media/image106.png"/><Relationship Id="rId44" Type="http://schemas.openxmlformats.org/officeDocument/2006/relationships/image" Target="../media/image119.png"/><Relationship Id="rId52" Type="http://schemas.openxmlformats.org/officeDocument/2006/relationships/image" Target="../media/image125.png"/><Relationship Id="rId60" Type="http://schemas.openxmlformats.org/officeDocument/2006/relationships/image" Target="../media/image131.png"/><Relationship Id="rId65" Type="http://schemas.openxmlformats.org/officeDocument/2006/relationships/image" Target="../media/image135.png"/><Relationship Id="rId4" Type="http://schemas.openxmlformats.org/officeDocument/2006/relationships/image" Target="../media/image82.png"/><Relationship Id="rId9" Type="http://schemas.microsoft.com/office/2007/relationships/hdphoto" Target="../media/hdphoto2.wdp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39" Type="http://schemas.openxmlformats.org/officeDocument/2006/relationships/image" Target="../media/image114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9.png"/><Relationship Id="rId11" Type="http://schemas.openxmlformats.org/officeDocument/2006/relationships/image" Target="../media/image48.png"/><Relationship Id="rId5" Type="http://schemas.openxmlformats.org/officeDocument/2006/relationships/image" Target="../media/image138.png"/><Relationship Id="rId10" Type="http://schemas.openxmlformats.org/officeDocument/2006/relationships/image" Target="../media/image142.jpeg"/><Relationship Id="rId4" Type="http://schemas.openxmlformats.org/officeDocument/2006/relationships/image" Target="../media/image137.png"/><Relationship Id="rId9" Type="http://schemas.openxmlformats.org/officeDocument/2006/relationships/image" Target="../media/image4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3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3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76.png"/><Relationship Id="rId2" Type="http://schemas.openxmlformats.org/officeDocument/2006/relationships/image" Target="../media/image136.png"/><Relationship Id="rId16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4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42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6.png"/><Relationship Id="rId7" Type="http://schemas.openxmlformats.org/officeDocument/2006/relationships/image" Target="../media/image44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2.jpeg"/><Relationship Id="rId5" Type="http://schemas.openxmlformats.org/officeDocument/2006/relationships/image" Target="../media/image140.png"/><Relationship Id="rId4" Type="http://schemas.openxmlformats.org/officeDocument/2006/relationships/image" Target="../media/image4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6.png"/><Relationship Id="rId5" Type="http://schemas.openxmlformats.org/officeDocument/2006/relationships/image" Target="../media/image67.png"/><Relationship Id="rId10" Type="http://schemas.openxmlformats.org/officeDocument/2006/relationships/image" Target="../media/image142.jpeg"/><Relationship Id="rId4" Type="http://schemas.openxmlformats.org/officeDocument/2006/relationships/image" Target="../media/image159.png"/><Relationship Id="rId9" Type="http://schemas.openxmlformats.org/officeDocument/2006/relationships/image" Target="../media/image14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3.png"/><Relationship Id="rId5" Type="http://schemas.openxmlformats.org/officeDocument/2006/relationships/image" Target="../media/image142.jpeg"/><Relationship Id="rId4" Type="http://schemas.openxmlformats.org/officeDocument/2006/relationships/image" Target="../media/image45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11" Type="http://schemas.openxmlformats.org/officeDocument/2006/relationships/image" Target="../media/image4.png"/><Relationship Id="rId5" Type="http://schemas.openxmlformats.org/officeDocument/2006/relationships/image" Target="../media/image168.png"/><Relationship Id="rId10" Type="http://schemas.openxmlformats.org/officeDocument/2006/relationships/image" Target="../media/image172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967D3DF-C3FB-4ACF-9B03-DCC5BB39037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doll, toy, indoor&#10;&#10;Description generated with high confidence">
            <a:extLst>
              <a:ext uri="{FF2B5EF4-FFF2-40B4-BE49-F238E27FC236}">
                <a16:creationId xmlns:a16="http://schemas.microsoft.com/office/drawing/2014/main" id="{FB5759C0-6E5C-4D90-9B01-476E20698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4"/>
          <a:stretch/>
        </p:blipFill>
        <p:spPr>
          <a:xfrm>
            <a:off x="7875689" y="1089891"/>
            <a:ext cx="4139184" cy="5775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7467" r="1354" b="11809"/>
          <a:stretch/>
        </p:blipFill>
        <p:spPr>
          <a:xfrm>
            <a:off x="-1" y="-4626"/>
            <a:ext cx="12192001" cy="6870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able, sitting, indoor&#10;&#10;Description generated with high confidence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close up of a mask&#10;&#10;Description generated with high confidence">
            <a:extLst>
              <a:ext uri="{FF2B5EF4-FFF2-40B4-BE49-F238E27FC236}">
                <a16:creationId xmlns:a16="http://schemas.microsoft.com/office/drawing/2014/main" id="{AF389598-C7E4-46FE-B28D-DD08686C4A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09868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2D1F4E-2C05-437B-A84E-F2E72295309A}"/>
              </a:ext>
            </a:extLst>
          </p:cNvPr>
          <p:cNvGrpSpPr/>
          <p:nvPr userDrawn="1"/>
        </p:nvGrpSpPr>
        <p:grpSpPr>
          <a:xfrm>
            <a:off x="1" y="3973285"/>
            <a:ext cx="12191998" cy="1829815"/>
            <a:chOff x="1" y="3973285"/>
            <a:chExt cx="12191998" cy="1829815"/>
          </a:xfrm>
        </p:grpSpPr>
        <p:pic>
          <p:nvPicPr>
            <p:cNvPr id="3" name="Picture 2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848A4308-2F72-44D5-9CC0-B01B35B0FE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24" r="31277"/>
            <a:stretch/>
          </p:blipFill>
          <p:spPr>
            <a:xfrm>
              <a:off x="1" y="3973285"/>
              <a:ext cx="8378722" cy="1778449"/>
            </a:xfrm>
            <a:prstGeom prst="rect">
              <a:avLst/>
            </a:prstGeom>
          </p:spPr>
        </p:pic>
        <p:pic>
          <p:nvPicPr>
            <p:cNvPr id="15" name="Picture 14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B8781C27-8C27-4505-9A29-26BDFAB7E3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05" t="80644"/>
            <a:stretch/>
          </p:blipFill>
          <p:spPr>
            <a:xfrm>
              <a:off x="11119756" y="4626429"/>
              <a:ext cx="1072243" cy="1122180"/>
            </a:xfrm>
            <a:prstGeom prst="rect">
              <a:avLst/>
            </a:prstGeom>
          </p:spPr>
        </p:pic>
        <p:pic>
          <p:nvPicPr>
            <p:cNvPr id="17" name="Picture 16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BAA676B1-1506-4CB1-85AC-8D090A924D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05" t="80644"/>
            <a:stretch/>
          </p:blipFill>
          <p:spPr>
            <a:xfrm flipH="1">
              <a:off x="10047512" y="4626429"/>
              <a:ext cx="1072243" cy="1122180"/>
            </a:xfrm>
            <a:prstGeom prst="rect">
              <a:avLst/>
            </a:prstGeom>
          </p:spPr>
        </p:pic>
        <p:pic>
          <p:nvPicPr>
            <p:cNvPr id="19" name="Picture 18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5C0A0AB2-F223-4801-A0F5-29663A0545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05" t="80644"/>
            <a:stretch/>
          </p:blipFill>
          <p:spPr>
            <a:xfrm>
              <a:off x="8779329" y="4370614"/>
              <a:ext cx="1072243" cy="1377995"/>
            </a:xfrm>
            <a:prstGeom prst="rect">
              <a:avLst/>
            </a:prstGeom>
          </p:spPr>
        </p:pic>
        <p:pic>
          <p:nvPicPr>
            <p:cNvPr id="20" name="Picture 19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2FB8E030-E463-41C7-829B-A282F2483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23" t="77064" r="27991" b="-886"/>
            <a:stretch/>
          </p:blipFill>
          <p:spPr>
            <a:xfrm>
              <a:off x="8378721" y="4421980"/>
              <a:ext cx="400607" cy="138112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2E61752-7526-451B-A687-724A4CC82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04"/>
          <a:stretch/>
        </p:blipFill>
        <p:spPr>
          <a:xfrm>
            <a:off x="8180036" y="1368537"/>
            <a:ext cx="3873171" cy="47934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3670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la Gladw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F030BC2D-224E-42C3-B07E-454F61FF1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51"/>
          <a:stretch/>
        </p:blipFill>
        <p:spPr>
          <a:xfrm>
            <a:off x="9055194" y="971680"/>
            <a:ext cx="2330470" cy="47271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Layla Gladwin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Senior 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4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95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4357276" y="6081491"/>
            <a:ext cx="2975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GB" sz="2000" dirty="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 dirty="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1362676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8529377" y="6081491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(CCO),</a:t>
            </a:r>
            <a:b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Black Marble</a:t>
            </a:r>
          </a:p>
          <a:p>
            <a:pPr lvl="0"/>
            <a:r>
              <a:rPr lang="en-US" sz="3200" dirty="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C3A99DB-5BB3-4305-89C5-9DBD69F2F0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9234" y="6035623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11665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19" y="962525"/>
            <a:ext cx="2166292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56B886-9543-4E7B-BB72-E6943B22B44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0759" y="4347037"/>
            <a:ext cx="1849108" cy="207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3985"/>
          <a:stretch/>
        </p:blipFill>
        <p:spPr>
          <a:xfrm>
            <a:off x="9303949" y="3324721"/>
            <a:ext cx="2620771" cy="308039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"/>
          <a:stretch/>
        </p:blipFill>
        <p:spPr>
          <a:xfrm>
            <a:off x="0" y="-12078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735533"/>
              </p:ext>
            </p:extLst>
          </p:nvPr>
        </p:nvGraphicFramePr>
        <p:xfrm>
          <a:off x="4261701" y="476172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09630986"/>
              </p:ext>
            </p:extLst>
          </p:nvPr>
        </p:nvGraphicFramePr>
        <p:xfrm>
          <a:off x="399186" y="476173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50146548"/>
              </p:ext>
            </p:extLst>
          </p:nvPr>
        </p:nvGraphicFramePr>
        <p:xfrm>
          <a:off x="8083412" y="1222720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476172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50326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177866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51104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0059440"/>
              </p:ext>
            </p:extLst>
          </p:nvPr>
        </p:nvGraphicFramePr>
        <p:xfrm>
          <a:off x="8076008" y="4704773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16350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782371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17760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264414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99870946"/>
              </p:ext>
            </p:extLst>
          </p:nvPr>
        </p:nvGraphicFramePr>
        <p:xfrm>
          <a:off x="4259156" y="4704773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163502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782371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32101912"/>
              </p:ext>
            </p:extLst>
          </p:nvPr>
        </p:nvGraphicFramePr>
        <p:xfrm>
          <a:off x="397105" y="4704773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778486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174673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476172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476172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01310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01310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4444882"/>
              </p:ext>
            </p:extLst>
          </p:nvPr>
        </p:nvGraphicFramePr>
        <p:xfrm>
          <a:off x="6143105" y="1238522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15567371"/>
              </p:ext>
            </p:extLst>
          </p:nvPr>
        </p:nvGraphicFramePr>
        <p:xfrm>
          <a:off x="9151038" y="1231034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377482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389104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24137533"/>
              </p:ext>
            </p:extLst>
          </p:nvPr>
        </p:nvGraphicFramePr>
        <p:xfrm>
          <a:off x="3153922" y="1231034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06590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484486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83359905"/>
              </p:ext>
            </p:extLst>
          </p:nvPr>
        </p:nvGraphicFramePr>
        <p:xfrm>
          <a:off x="3146518" y="4724501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491974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29909777"/>
              </p:ext>
            </p:extLst>
          </p:nvPr>
        </p:nvGraphicFramePr>
        <p:xfrm>
          <a:off x="6135701" y="4731989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484486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21035648"/>
              </p:ext>
            </p:extLst>
          </p:nvPr>
        </p:nvGraphicFramePr>
        <p:xfrm>
          <a:off x="9143634" y="4724501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78868231"/>
              </p:ext>
            </p:extLst>
          </p:nvPr>
        </p:nvGraphicFramePr>
        <p:xfrm>
          <a:off x="141169" y="484487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029164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17998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90254960"/>
              </p:ext>
            </p:extLst>
          </p:nvPr>
        </p:nvGraphicFramePr>
        <p:xfrm>
          <a:off x="139088" y="4724501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484486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18749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179988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17998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784037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786954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784037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780426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00894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159531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07884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91" y="1895649"/>
            <a:ext cx="1587244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41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36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18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pic>
        <p:nvPicPr>
          <p:cNvPr id="24" name="Picture 23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C16C3D21-7EE6-442B-87FF-A9E0A06147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08" y="1868564"/>
            <a:ext cx="1689415" cy="4906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27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 shot of a video game&#10;&#10;Description generated with high confidence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5"/>
          <a:stretch/>
        </p:blipFill>
        <p:spPr>
          <a:xfrm>
            <a:off x="0" y="3110753"/>
            <a:ext cx="12192000" cy="351416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 shot of a video game&#10;&#10;Description generated with high confidence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2"/>
          <a:stretch/>
        </p:blipFill>
        <p:spPr>
          <a:xfrm>
            <a:off x="0" y="3164479"/>
            <a:ext cx="12192000" cy="34604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37753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64408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1127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47782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1525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37752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64407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9822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6101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9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84352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935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/>
          <a:stretch/>
        </p:blipFill>
        <p:spPr>
          <a:xfrm>
            <a:off x="0" y="0"/>
            <a:ext cx="12192000" cy="57698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2028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2000" cy="57975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627813"/>
            <a:ext cx="12192000" cy="230187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82" r:id="rId23"/>
    <p:sldLayoutId id="2147483781" r:id="rId24"/>
    <p:sldLayoutId id="2147483759" r:id="rId25"/>
    <p:sldLayoutId id="2147483760" r:id="rId26"/>
    <p:sldLayoutId id="2147483761" r:id="rId27"/>
    <p:sldLayoutId id="2147483763" r:id="rId28"/>
    <p:sldLayoutId id="2147483762" r:id="rId29"/>
    <p:sldLayoutId id="2147483750" r:id="rId30"/>
    <p:sldLayoutId id="2147483751" r:id="rId31"/>
    <p:sldLayoutId id="2147483660" r:id="rId32"/>
    <p:sldLayoutId id="2147483736" r:id="rId33"/>
    <p:sldLayoutId id="2147483737" r:id="rId34"/>
    <p:sldLayoutId id="2147483738" r:id="rId35"/>
    <p:sldLayoutId id="2147483684" r:id="rId36"/>
    <p:sldLayoutId id="2147483769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  <p:sldLayoutId id="2147483775" r:id="rId76"/>
    <p:sldLayoutId id="2147483776" r:id="rId77"/>
    <p:sldLayoutId id="2147483777" r:id="rId78"/>
    <p:sldLayoutId id="2147483778" r:id="rId79"/>
    <p:sldLayoutId id="2147483779" r:id="rId8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7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sv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5.svg"/><Relationship Id="rId4" Type="http://schemas.openxmlformats.org/officeDocument/2006/relationships/image" Target="../media/image179.svg"/><Relationship Id="rId9" Type="http://schemas.openxmlformats.org/officeDocument/2006/relationships/image" Target="../media/image18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svg"/><Relationship Id="rId3" Type="http://schemas.openxmlformats.org/officeDocument/2006/relationships/image" Target="../media/image176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77.svg"/><Relationship Id="rId9" Type="http://schemas.openxmlformats.org/officeDocument/2006/relationships/image" Target="../media/image19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0.svg"/><Relationship Id="rId5" Type="http://schemas.openxmlformats.org/officeDocument/2006/relationships/image" Target="../media/image189.png"/><Relationship Id="rId4" Type="http://schemas.openxmlformats.org/officeDocument/2006/relationships/image" Target="../media/image188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sv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6.svg"/><Relationship Id="rId5" Type="http://schemas.openxmlformats.org/officeDocument/2006/relationships/image" Target="../media/image195.png"/><Relationship Id="rId4" Type="http://schemas.openxmlformats.org/officeDocument/2006/relationships/image" Target="../media/image19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01.svg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5869-DBDA-4F97-8B0D-22811C06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1843132"/>
            <a:ext cx="7746538" cy="1315448"/>
          </a:xfrm>
        </p:spPr>
        <p:txBody>
          <a:bodyPr anchor="b">
            <a:normAutofit fontScale="90000"/>
          </a:bodyPr>
          <a:lstStyle/>
          <a:p>
            <a:r>
              <a:rPr lang="en-GB" sz="9600" dirty="0"/>
              <a:t>Governance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A28F4-C1D5-42CD-9025-704B7EE8B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3355990"/>
            <a:ext cx="7746538" cy="560696"/>
          </a:xfrm>
        </p:spPr>
        <p:txBody>
          <a:bodyPr/>
          <a:lstStyle/>
          <a:p>
            <a:r>
              <a:rPr lang="en-GB" dirty="0"/>
              <a:t>The forgotten key to managing Cloud</a:t>
            </a:r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0619C2-8C39-4C8B-B0A4-B5C3AADAC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access to cloud services is controlled…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limit access to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audit activity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your customer mandates specific processes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people join and leave your organisation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1C9E2-64FB-4B51-8025-23837D93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Governance</a:t>
            </a:r>
          </a:p>
        </p:txBody>
      </p:sp>
    </p:spTree>
    <p:extLst>
      <p:ext uri="{BB962C8B-B14F-4D97-AF65-F5344CB8AC3E}">
        <p14:creationId xmlns:p14="http://schemas.microsoft.com/office/powerpoint/2010/main" val="8309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A709D6-8A7F-4A96-A1C7-722D336B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you report on and recharge Cloud costs, and purchase the services…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want to be cost-effective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internally recharge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bill your customers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80B9D-636A-46D6-ABBF-D2E1D63A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Purchasing Governance</a:t>
            </a:r>
          </a:p>
        </p:txBody>
      </p:sp>
    </p:spTree>
    <p:extLst>
      <p:ext uri="{BB962C8B-B14F-4D97-AF65-F5344CB8AC3E}">
        <p14:creationId xmlns:p14="http://schemas.microsoft.com/office/powerpoint/2010/main" val="67887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A39EA8-2154-4BE1-B1F5-DE65754AD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Resource naming convention</a:t>
            </a:r>
          </a:p>
          <a:p>
            <a:r>
              <a:rPr lang="en-GB" dirty="0"/>
              <a:t>Grouping resources by Resource Group</a:t>
            </a:r>
          </a:p>
          <a:p>
            <a:r>
              <a:rPr lang="en-GB" dirty="0"/>
              <a:t>Grouping resources by Subscription</a:t>
            </a:r>
          </a:p>
          <a:p>
            <a:r>
              <a:rPr lang="en-GB" dirty="0"/>
              <a:t>Resource tags</a:t>
            </a:r>
          </a:p>
          <a:p>
            <a:r>
              <a:rPr lang="en-GB" dirty="0"/>
              <a:t>Identity management</a:t>
            </a:r>
          </a:p>
          <a:p>
            <a:r>
              <a:rPr lang="en-GB" dirty="0"/>
              <a:t>RBAC</a:t>
            </a:r>
          </a:p>
          <a:p>
            <a:r>
              <a:rPr lang="en-GB" dirty="0"/>
              <a:t>Reporting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C30005-C48E-42B9-BB51-629C1EC6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1448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9F048F-A66B-4D2E-B2AD-7C246C4D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Governance Automation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B63A7D-A67D-4E87-AB9B-846ACD0BE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0497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6837028-8963-45D1-9371-EB5D0143F3A8}"/>
              </a:ext>
            </a:extLst>
          </p:cNvPr>
          <p:cNvSpPr/>
          <p:nvPr/>
        </p:nvSpPr>
        <p:spPr bwMode="auto">
          <a:xfrm>
            <a:off x="7101216" y="2162083"/>
            <a:ext cx="2369034" cy="30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4BE347-AF18-4905-86F1-42306E5BA61F}"/>
              </a:ext>
            </a:extLst>
          </p:cNvPr>
          <p:cNvSpPr/>
          <p:nvPr/>
        </p:nvSpPr>
        <p:spPr bwMode="auto">
          <a:xfrm>
            <a:off x="2425058" y="2162084"/>
            <a:ext cx="2372985" cy="30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5831E-B1C7-4FFF-9826-F034D33A776C}"/>
              </a:ext>
            </a:extLst>
          </p:cNvPr>
          <p:cNvSpPr txBox="1"/>
          <p:nvPr/>
        </p:nvSpPr>
        <p:spPr>
          <a:xfrm>
            <a:off x="2973542" y="4127350"/>
            <a:ext cx="1457130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Self-service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Production access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Rapid releases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202605-A679-4E4C-81AF-5F8EFA08FC7E}"/>
              </a:ext>
            </a:extLst>
          </p:cNvPr>
          <p:cNvGrpSpPr/>
          <p:nvPr/>
        </p:nvGrpSpPr>
        <p:grpSpPr>
          <a:xfrm>
            <a:off x="2721749" y="2162084"/>
            <a:ext cx="1649832" cy="1132710"/>
            <a:chOff x="3824130" y="4979013"/>
            <a:chExt cx="1649832" cy="113271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D65F9-C632-431A-8E3A-F6B78F5DF6E2}"/>
                </a:ext>
              </a:extLst>
            </p:cNvPr>
            <p:cNvSpPr/>
            <p:nvPr/>
          </p:nvSpPr>
          <p:spPr bwMode="auto">
            <a:xfrm>
              <a:off x="3824130" y="5890124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Development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6740588C-5A90-43B0-8923-B39EA00D3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19365" y="4979013"/>
              <a:ext cx="1005842" cy="100584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F9A2669-9BC9-43D2-A508-84E142C59C43}"/>
              </a:ext>
            </a:extLst>
          </p:cNvPr>
          <p:cNvSpPr txBox="1"/>
          <p:nvPr/>
        </p:nvSpPr>
        <p:spPr>
          <a:xfrm>
            <a:off x="7577761" y="4122782"/>
            <a:ext cx="907300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Policies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Security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Cost Mgmt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AA31DD-6C98-4AE7-A99F-FF2FDF37D672}"/>
              </a:ext>
            </a:extLst>
          </p:cNvPr>
          <p:cNvGrpSpPr/>
          <p:nvPr/>
        </p:nvGrpSpPr>
        <p:grpSpPr>
          <a:xfrm>
            <a:off x="7260997" y="2295733"/>
            <a:ext cx="1649832" cy="978618"/>
            <a:chOff x="6390267" y="5112662"/>
            <a:chExt cx="1649832" cy="9786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C26C88-9B83-4FB0-A0BD-96776E5891F6}"/>
                </a:ext>
              </a:extLst>
            </p:cNvPr>
            <p:cNvGrpSpPr/>
            <p:nvPr/>
          </p:nvGrpSpPr>
          <p:grpSpPr>
            <a:xfrm>
              <a:off x="6766755" y="5112662"/>
              <a:ext cx="745365" cy="681736"/>
              <a:chOff x="6766755" y="5112662"/>
              <a:chExt cx="745365" cy="681736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E3A54E-C4C2-4CDF-A865-42BC41F86812}"/>
                  </a:ext>
                </a:extLst>
              </p:cNvPr>
              <p:cNvSpPr/>
              <p:nvPr/>
            </p:nvSpPr>
            <p:spPr>
              <a:xfrm>
                <a:off x="6766755" y="5112662"/>
                <a:ext cx="637033" cy="681736"/>
              </a:xfrm>
              <a:custGeom>
                <a:avLst/>
                <a:gdLst>
                  <a:gd name="connsiteX0" fmla="*/ 622520 w 637033"/>
                  <a:gd name="connsiteY0" fmla="*/ 402799 h 681736"/>
                  <a:gd name="connsiteX1" fmla="*/ 454003 w 637033"/>
                  <a:gd name="connsiteY1" fmla="*/ 242852 h 681736"/>
                  <a:gd name="connsiteX2" fmla="*/ 294057 w 637033"/>
                  <a:gd name="connsiteY2" fmla="*/ 402799 h 681736"/>
                  <a:gd name="connsiteX3" fmla="*/ 456333 w 637033"/>
                  <a:gd name="connsiteY3" fmla="*/ 240747 h 681736"/>
                  <a:gd name="connsiteX4" fmla="*/ 567199 w 637033"/>
                  <a:gd name="connsiteY4" fmla="*/ 129881 h 681736"/>
                  <a:gd name="connsiteX5" fmla="*/ 456333 w 637033"/>
                  <a:gd name="connsiteY5" fmla="*/ 19015 h 681736"/>
                  <a:gd name="connsiteX6" fmla="*/ 345466 w 637033"/>
                  <a:gd name="connsiteY6" fmla="*/ 129881 h 681736"/>
                  <a:gd name="connsiteX7" fmla="*/ 456333 w 637033"/>
                  <a:gd name="connsiteY7" fmla="*/ 240747 h 681736"/>
                  <a:gd name="connsiteX8" fmla="*/ 347478 w 637033"/>
                  <a:gd name="connsiteY8" fmla="*/ 667223 h 681736"/>
                  <a:gd name="connsiteX9" fmla="*/ 178961 w 637033"/>
                  <a:gd name="connsiteY9" fmla="*/ 507276 h 681736"/>
                  <a:gd name="connsiteX10" fmla="*/ 19015 w 637033"/>
                  <a:gd name="connsiteY10" fmla="*/ 667223 h 681736"/>
                  <a:gd name="connsiteX11" fmla="*/ 68636 w 637033"/>
                  <a:gd name="connsiteY11" fmla="*/ 394752 h 681736"/>
                  <a:gd name="connsiteX12" fmla="*/ 179257 w 637033"/>
                  <a:gd name="connsiteY12" fmla="*/ 283864 h 681736"/>
                  <a:gd name="connsiteX13" fmla="*/ 181626 w 637033"/>
                  <a:gd name="connsiteY13" fmla="*/ 283886 h 681736"/>
                  <a:gd name="connsiteX14" fmla="*/ 292492 w 637033"/>
                  <a:gd name="connsiteY14" fmla="*/ 394752 h 681736"/>
                  <a:gd name="connsiteX15" fmla="*/ 181626 w 637033"/>
                  <a:gd name="connsiteY15" fmla="*/ 505618 h 681736"/>
                  <a:gd name="connsiteX16" fmla="*/ 68659 w 637033"/>
                  <a:gd name="connsiteY16" fmla="*/ 397121 h 681736"/>
                  <a:gd name="connsiteX17" fmla="*/ 68636 w 637033"/>
                  <a:gd name="connsiteY17" fmla="*/ 394752 h 68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7033" h="681736">
                    <a:moveTo>
                      <a:pt x="622520" y="402799"/>
                    </a:moveTo>
                    <a:cubicBezTo>
                      <a:pt x="620154" y="312096"/>
                      <a:pt x="544706" y="240485"/>
                      <a:pt x="454003" y="242852"/>
                    </a:cubicBezTo>
                    <a:cubicBezTo>
                      <a:pt x="366629" y="245131"/>
                      <a:pt x="296337" y="315423"/>
                      <a:pt x="294057" y="402799"/>
                    </a:cubicBezTo>
                    <a:moveTo>
                      <a:pt x="456333" y="240747"/>
                    </a:moveTo>
                    <a:cubicBezTo>
                      <a:pt x="517563" y="240747"/>
                      <a:pt x="567199" y="191111"/>
                      <a:pt x="567199" y="129881"/>
                    </a:cubicBezTo>
                    <a:cubicBezTo>
                      <a:pt x="567199" y="68651"/>
                      <a:pt x="517563" y="19015"/>
                      <a:pt x="456333" y="19015"/>
                    </a:cubicBezTo>
                    <a:cubicBezTo>
                      <a:pt x="395102" y="19015"/>
                      <a:pt x="345466" y="68651"/>
                      <a:pt x="345466" y="129881"/>
                    </a:cubicBezTo>
                    <a:cubicBezTo>
                      <a:pt x="345466" y="191111"/>
                      <a:pt x="395102" y="240747"/>
                      <a:pt x="456333" y="240747"/>
                    </a:cubicBezTo>
                    <a:close/>
                    <a:moveTo>
                      <a:pt x="347478" y="667223"/>
                    </a:moveTo>
                    <a:cubicBezTo>
                      <a:pt x="345112" y="576521"/>
                      <a:pt x="269665" y="504909"/>
                      <a:pt x="178961" y="507276"/>
                    </a:cubicBezTo>
                    <a:cubicBezTo>
                      <a:pt x="91587" y="509555"/>
                      <a:pt x="21295" y="579849"/>
                      <a:pt x="19015" y="667223"/>
                    </a:cubicBezTo>
                    <a:moveTo>
                      <a:pt x="68636" y="394752"/>
                    </a:moveTo>
                    <a:cubicBezTo>
                      <a:pt x="68562" y="333584"/>
                      <a:pt x="118088" y="283937"/>
                      <a:pt x="179257" y="283864"/>
                    </a:cubicBezTo>
                    <a:cubicBezTo>
                      <a:pt x="180047" y="283862"/>
                      <a:pt x="180836" y="283870"/>
                      <a:pt x="181626" y="283886"/>
                    </a:cubicBezTo>
                    <a:cubicBezTo>
                      <a:pt x="242856" y="283886"/>
                      <a:pt x="292492" y="333522"/>
                      <a:pt x="292492" y="394752"/>
                    </a:cubicBezTo>
                    <a:cubicBezTo>
                      <a:pt x="292492" y="455982"/>
                      <a:pt x="242856" y="505618"/>
                      <a:pt x="181626" y="505618"/>
                    </a:cubicBezTo>
                    <a:cubicBezTo>
                      <a:pt x="120471" y="506853"/>
                      <a:pt x="69894" y="458276"/>
                      <a:pt x="68659" y="397121"/>
                    </a:cubicBezTo>
                    <a:cubicBezTo>
                      <a:pt x="68643" y="396332"/>
                      <a:pt x="68635" y="395542"/>
                      <a:pt x="68636" y="394752"/>
                    </a:cubicBezTo>
                    <a:close/>
                  </a:path>
                </a:pathLst>
              </a:custGeom>
              <a:noFill/>
              <a:ln w="21608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cloud" title="Icon of a cloud">
                <a:extLst>
                  <a:ext uri="{FF2B5EF4-FFF2-40B4-BE49-F238E27FC236}">
                    <a16:creationId xmlns:a16="http://schemas.microsoft.com/office/drawing/2014/main" id="{D750D87A-B4C1-4421-90C4-C6A75B513B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78609" y="5520078"/>
                <a:ext cx="433511" cy="274320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4CC0E91-DC52-409A-9286-F8885C37FB02}"/>
                </a:ext>
              </a:extLst>
            </p:cNvPr>
            <p:cNvSpPr/>
            <p:nvPr/>
          </p:nvSpPr>
          <p:spPr bwMode="auto">
            <a:xfrm>
              <a:off x="6390267" y="5869681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IT Governance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E875AC-EE2A-4CD2-97A0-7110D52E678B}"/>
              </a:ext>
            </a:extLst>
          </p:cNvPr>
          <p:cNvCxnSpPr>
            <a:cxnSpLocks/>
          </p:cNvCxnSpPr>
          <p:nvPr/>
        </p:nvCxnSpPr>
        <p:spPr>
          <a:xfrm flipV="1">
            <a:off x="2425058" y="2162083"/>
            <a:ext cx="0" cy="3070318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408376-92F8-45BC-AE20-C71993FEF182}"/>
              </a:ext>
            </a:extLst>
          </p:cNvPr>
          <p:cNvCxnSpPr>
            <a:cxnSpLocks/>
          </p:cNvCxnSpPr>
          <p:nvPr/>
        </p:nvCxnSpPr>
        <p:spPr>
          <a:xfrm flipV="1">
            <a:off x="9470250" y="2162083"/>
            <a:ext cx="0" cy="3070318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F1858-F1A2-413E-82CC-D29B058ACB79}"/>
              </a:ext>
            </a:extLst>
          </p:cNvPr>
          <p:cNvSpPr/>
          <p:nvPr/>
        </p:nvSpPr>
        <p:spPr>
          <a:xfrm>
            <a:off x="1567606" y="3582093"/>
            <a:ext cx="808235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126F84-D9B7-4D43-A706-4D1BC9488A9B}"/>
              </a:ext>
            </a:extLst>
          </p:cNvPr>
          <p:cNvSpPr/>
          <p:nvPr/>
        </p:nvSpPr>
        <p:spPr>
          <a:xfrm>
            <a:off x="9472927" y="3577375"/>
            <a:ext cx="92544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C90407-8B6B-4991-A27F-CC5F70658A8B}"/>
              </a:ext>
            </a:extLst>
          </p:cNvPr>
          <p:cNvGrpSpPr/>
          <p:nvPr/>
        </p:nvGrpSpPr>
        <p:grpSpPr>
          <a:xfrm>
            <a:off x="4978400" y="3697235"/>
            <a:ext cx="1931205" cy="0"/>
            <a:chOff x="4978400" y="3697236"/>
            <a:chExt cx="1537407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6079A4-65DC-4ADA-85D2-E100877DD1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8107" y="3697236"/>
              <a:ext cx="64770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FA6BD23-9B55-4CCD-8F5B-1D0D3A927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8400" y="3697236"/>
              <a:ext cx="64770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179F41-14DF-4649-8D33-5D730C6B0D87}"/>
              </a:ext>
            </a:extLst>
          </p:cNvPr>
          <p:cNvCxnSpPr>
            <a:cxnSpLocks/>
          </p:cNvCxnSpPr>
          <p:nvPr/>
        </p:nvCxnSpPr>
        <p:spPr>
          <a:xfrm>
            <a:off x="5833594" y="3577375"/>
            <a:ext cx="246216" cy="246216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F3A4844-9835-477E-8C51-7C256333D301}"/>
              </a:ext>
            </a:extLst>
          </p:cNvPr>
          <p:cNvSpPr txBox="1"/>
          <p:nvPr/>
        </p:nvSpPr>
        <p:spPr>
          <a:xfrm>
            <a:off x="836535" y="1318573"/>
            <a:ext cx="11332534" cy="609782"/>
          </a:xfrm>
          <a:prstGeom prst="rect">
            <a:avLst/>
          </a:prstGeom>
          <a:noFill/>
        </p:spPr>
        <p:txBody>
          <a:bodyPr wrap="square" lIns="175736" tIns="140589" rIns="175736" bIns="140589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13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Speed 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versus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control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BCB2-2DC4-4A29-A4FA-5855B607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IT/Business Dilemma</a:t>
            </a:r>
          </a:p>
        </p:txBody>
      </p:sp>
    </p:spTree>
    <p:extLst>
      <p:ext uri="{BB962C8B-B14F-4D97-AF65-F5344CB8AC3E}">
        <p14:creationId xmlns:p14="http://schemas.microsoft.com/office/powerpoint/2010/main" val="207837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68A6378C-BC35-473C-83D4-F7D7658309F7}"/>
              </a:ext>
            </a:extLst>
          </p:cNvPr>
          <p:cNvSpPr txBox="1"/>
          <p:nvPr/>
        </p:nvSpPr>
        <p:spPr>
          <a:xfrm>
            <a:off x="657713" y="1535438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Native platform capabilities to ensure compliant use of cloud resources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F93413-707B-4193-A7AD-16DD11498EC3}"/>
              </a:ext>
            </a:extLst>
          </p:cNvPr>
          <p:cNvGrpSpPr/>
          <p:nvPr/>
        </p:nvGrpSpPr>
        <p:grpSpPr>
          <a:xfrm>
            <a:off x="2780099" y="3321485"/>
            <a:ext cx="2330496" cy="2255717"/>
            <a:chOff x="3374773" y="3321485"/>
            <a:chExt cx="2330496" cy="2255717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5258081-E33F-474A-9964-FCA95B979B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4773" y="3321485"/>
              <a:ext cx="1245854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2000">
                  <a:gradFill>
                    <a:gsLst>
                      <a:gs pos="2917">
                        <a:srgbClr val="000000"/>
                      </a:gs>
                      <a:gs pos="84000">
                        <a:srgbClr val="000000"/>
                      </a:gs>
                    </a:gsLst>
                    <a:lin ang="5400000" scaled="0"/>
                  </a:gradFill>
                  <a:latin typeface="Segoe Pro Semibold" panose="020B0702040504020203" pitchFamily="34" charset="0"/>
                </a:defRPr>
              </a:lvl1pPr>
            </a:lstStyle>
            <a:p>
              <a:pPr marL="0" marR="0" lvl="0" indent="0" algn="l" defTabSz="89635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Blueprints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72F0ADB-A398-41DB-B6A4-C07AB8D72DAF}"/>
                </a:ext>
              </a:extLst>
            </p:cNvPr>
            <p:cNvSpPr txBox="1"/>
            <p:nvPr/>
          </p:nvSpPr>
          <p:spPr>
            <a:xfrm>
              <a:off x="3374773" y="4012607"/>
              <a:ext cx="2330496" cy="156459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Deploy and update cloud environments in a repeatable manner using composable artifacts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2E322D4-E3FE-4EDA-B96B-9F0D5FA6D78D}"/>
                </a:ext>
              </a:extLst>
            </p:cNvPr>
            <p:cNvCxnSpPr/>
            <p:nvPr/>
          </p:nvCxnSpPr>
          <p:spPr>
            <a:xfrm>
              <a:off x="3444223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14D7C2-0ECD-41DE-9CF7-BD1AC476BB47}"/>
              </a:ext>
            </a:extLst>
          </p:cNvPr>
          <p:cNvGrpSpPr/>
          <p:nvPr/>
        </p:nvGrpSpPr>
        <p:grpSpPr>
          <a:xfrm>
            <a:off x="5006390" y="3321485"/>
            <a:ext cx="2144894" cy="1694282"/>
            <a:chOff x="6396845" y="3321485"/>
            <a:chExt cx="2144894" cy="1694282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43861FB-DE0E-40B7-93F9-B729C25962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6845" y="3321485"/>
              <a:ext cx="1845377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Resource Graph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307FB88-D5D8-4089-AF47-D88AEE0E1881}"/>
                </a:ext>
              </a:extLst>
            </p:cNvPr>
            <p:cNvSpPr/>
            <p:nvPr/>
          </p:nvSpPr>
          <p:spPr>
            <a:xfrm>
              <a:off x="6396845" y="4012607"/>
              <a:ext cx="2144894" cy="100316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Query, explore &amp; analyze cloud resources at scale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D910553-DC40-4919-937F-F476E793940F}"/>
                </a:ext>
              </a:extLst>
            </p:cNvPr>
            <p:cNvCxnSpPr/>
            <p:nvPr/>
          </p:nvCxnSpPr>
          <p:spPr>
            <a:xfrm>
              <a:off x="6466295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3B25BA-E139-4327-8ADC-21C649B56902}"/>
              </a:ext>
            </a:extLst>
          </p:cNvPr>
          <p:cNvGrpSpPr/>
          <p:nvPr/>
        </p:nvGrpSpPr>
        <p:grpSpPr>
          <a:xfrm>
            <a:off x="7192963" y="3334177"/>
            <a:ext cx="2303836" cy="1400872"/>
            <a:chOff x="9233315" y="3321485"/>
            <a:chExt cx="2303836" cy="140087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E1F4DC8-AB65-4B88-B97D-FCABEA6AC58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233315" y="3321485"/>
              <a:ext cx="2303836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Management Group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D78E007-94AA-4441-96BB-A6DED33D285F}"/>
                </a:ext>
              </a:extLst>
            </p:cNvPr>
            <p:cNvSpPr txBox="1"/>
            <p:nvPr/>
          </p:nvSpPr>
          <p:spPr>
            <a:xfrm>
              <a:off x="9233315" y="3999915"/>
              <a:ext cx="2218938" cy="722442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Define organizational hierarchy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7798A0-23BE-42B3-B37B-22CA71E346E4}"/>
                </a:ext>
              </a:extLst>
            </p:cNvPr>
            <p:cNvCxnSpPr/>
            <p:nvPr/>
          </p:nvCxnSpPr>
          <p:spPr>
            <a:xfrm>
              <a:off x="9302765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3C64DCE-D1A2-4926-B12E-696C32867564}"/>
              </a:ext>
            </a:extLst>
          </p:cNvPr>
          <p:cNvGrpSpPr/>
          <p:nvPr/>
        </p:nvGrpSpPr>
        <p:grpSpPr>
          <a:xfrm>
            <a:off x="9517907" y="2421886"/>
            <a:ext cx="2240876" cy="2606508"/>
            <a:chOff x="9431642" y="2421886"/>
            <a:chExt cx="2240876" cy="260650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DD99DB-3221-4249-A606-FD0D438CF757}"/>
                </a:ext>
              </a:extLst>
            </p:cNvPr>
            <p:cNvGrpSpPr/>
            <p:nvPr/>
          </p:nvGrpSpPr>
          <p:grpSpPr>
            <a:xfrm>
              <a:off x="9431642" y="2421886"/>
              <a:ext cx="1855176" cy="1510792"/>
              <a:chOff x="9092926" y="1650386"/>
              <a:chExt cx="1855176" cy="151079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1A74291-25B1-4E8B-BAA9-AD0B6F0450AC}"/>
                  </a:ext>
                </a:extLst>
              </p:cNvPr>
              <p:cNvGrpSpPr/>
              <p:nvPr/>
            </p:nvGrpSpPr>
            <p:grpSpPr>
              <a:xfrm>
                <a:off x="9162376" y="2567058"/>
                <a:ext cx="1785726" cy="594120"/>
                <a:chOff x="9302765" y="3323599"/>
                <a:chExt cx="1785726" cy="5941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C05D993-E837-4C98-92E6-FF8FAB1D1CE5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9302765" y="3323599"/>
                  <a:ext cx="647934" cy="433965"/>
                </a:xfrm>
                <a:prstGeom prst="rect">
                  <a:avLst/>
                </a:prstGeom>
                <a:noFill/>
              </p:spPr>
              <p:txBody>
                <a:bodyPr wrap="none" lIns="91440" tIns="91440" rIns="91440" bIns="91440" rtlCol="0">
                  <a:spAutoFit/>
                </a:bodyPr>
                <a:lstStyle>
                  <a:defPPr>
                    <a:defRPr lang="en-US"/>
                  </a:defPPr>
                  <a:lvl1pPr marR="0" lvl="0" indent="0" algn="ctr" defTabSz="914367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b="1" i="0" u="none" strike="noStrike" kern="0" cap="none" spc="0" normalizeH="0" baseline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D0D0D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anose="020B0502040204020203" pitchFamily="34" charset="0"/>
                    </a:rPr>
                    <a:t>Cost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B5BB6A-6644-40C9-B14C-3B8E10E493B0}"/>
                    </a:ext>
                  </a:extLst>
                </p:cNvPr>
                <p:cNvCxnSpPr/>
                <p:nvPr/>
              </p:nvCxnSpPr>
              <p:spPr>
                <a:xfrm>
                  <a:off x="9302765" y="3917719"/>
                  <a:ext cx="1785726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9E9A6C-F682-4DEB-B444-7E16A916852F}"/>
                  </a:ext>
                </a:extLst>
              </p:cNvPr>
              <p:cNvSpPr/>
              <p:nvPr/>
            </p:nvSpPr>
            <p:spPr bwMode="auto">
              <a:xfrm>
                <a:off x="9092926" y="1650386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78027B-D40D-42BF-A736-21ABA81529EB}"/>
                </a:ext>
              </a:extLst>
            </p:cNvPr>
            <p:cNvSpPr txBox="1"/>
            <p:nvPr/>
          </p:nvSpPr>
          <p:spPr>
            <a:xfrm>
              <a:off x="9453580" y="4025234"/>
              <a:ext cx="2218938" cy="100316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Monitor cloud spend and optimize resources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D4A84-0A36-421E-B97C-FAF1D1A5D12B}"/>
              </a:ext>
            </a:extLst>
          </p:cNvPr>
          <p:cNvGrpSpPr/>
          <p:nvPr/>
        </p:nvGrpSpPr>
        <p:grpSpPr>
          <a:xfrm>
            <a:off x="588263" y="3321485"/>
            <a:ext cx="2094934" cy="2255717"/>
            <a:chOff x="588263" y="3321485"/>
            <a:chExt cx="2094934" cy="2255717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77616BE-EE5A-48AE-BAC7-2DE32CC5E8A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8263" y="3321485"/>
              <a:ext cx="805029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Policy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A7BC790-D8AC-4E17-8F64-D641E3D56C18}"/>
                </a:ext>
              </a:extLst>
            </p:cNvPr>
            <p:cNvSpPr txBox="1"/>
            <p:nvPr/>
          </p:nvSpPr>
          <p:spPr>
            <a:xfrm>
              <a:off x="588263" y="4012607"/>
              <a:ext cx="2094934" cy="156459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Real-time enforcement, compliance assessment and remediation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87DB24D-A835-4CF8-8D4C-459236825BD2}"/>
                </a:ext>
              </a:extLst>
            </p:cNvPr>
            <p:cNvCxnSpPr/>
            <p:nvPr/>
          </p:nvCxnSpPr>
          <p:spPr>
            <a:xfrm>
              <a:off x="657713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FE389A63-D607-4BCB-94EB-EAC090BAA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2963" y="2395793"/>
            <a:ext cx="976252" cy="97625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1E8C59B-4A13-4142-BDED-4C829900F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3668" y="2401423"/>
            <a:ext cx="1045572" cy="104557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29F4844-BADE-4536-AD4A-798EE4E30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6390" y="2416519"/>
            <a:ext cx="909518" cy="90951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AE844EC-9C61-4AE3-97AB-88CEDE22FE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111" y="2363006"/>
            <a:ext cx="1011403" cy="1011403"/>
          </a:xfrm>
          <a:prstGeom prst="rect">
            <a:avLst/>
          </a:prstGeom>
        </p:spPr>
      </p:pic>
      <p:sp>
        <p:nvSpPr>
          <p:cNvPr id="40" name="money_2">
            <a:extLst>
              <a:ext uri="{FF2B5EF4-FFF2-40B4-BE49-F238E27FC236}">
                <a16:creationId xmlns:a16="http://schemas.microsoft.com/office/drawing/2014/main" id="{40917FCB-FE26-4CD2-86B9-854F5176D69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75663" y="2569715"/>
            <a:ext cx="605468" cy="638394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1D7D66-F396-4195-8ABD-8B5CD25B9640}"/>
              </a:ext>
            </a:extLst>
          </p:cNvPr>
          <p:cNvSpPr txBox="1"/>
          <p:nvPr/>
        </p:nvSpPr>
        <p:spPr>
          <a:xfrm>
            <a:off x="588263" y="573497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Control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4E4218-1D5F-49D7-9235-CFCC93F12ACF}"/>
              </a:ext>
            </a:extLst>
          </p:cNvPr>
          <p:cNvSpPr txBox="1"/>
          <p:nvPr/>
        </p:nvSpPr>
        <p:spPr>
          <a:xfrm>
            <a:off x="5031881" y="573497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Visibility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1B0740-B1A2-4BE3-983C-26F10E2093FF}"/>
              </a:ext>
            </a:extLst>
          </p:cNvPr>
          <p:cNvSpPr txBox="1"/>
          <p:nvPr/>
        </p:nvSpPr>
        <p:spPr>
          <a:xfrm>
            <a:off x="2810072" y="573497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Environment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ACC074-E790-47E8-95B1-BB3E50C1461E}"/>
              </a:ext>
            </a:extLst>
          </p:cNvPr>
          <p:cNvSpPr txBox="1"/>
          <p:nvPr/>
        </p:nvSpPr>
        <p:spPr>
          <a:xfrm>
            <a:off x="9475499" y="573497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DCABC-8CA3-40AC-BE33-C9872AE9C56E}"/>
              </a:ext>
            </a:extLst>
          </p:cNvPr>
          <p:cNvSpPr txBox="1"/>
          <p:nvPr/>
        </p:nvSpPr>
        <p:spPr>
          <a:xfrm>
            <a:off x="7253690" y="573497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413859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40FB3-E4E4-4FA0-8220-62125A0A0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83" y="886962"/>
            <a:ext cx="6983896" cy="38723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B276921-ABC6-42D1-8A88-239116E299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24249" y="5098386"/>
            <a:ext cx="5143501" cy="1108075"/>
          </a:xfrm>
        </p:spPr>
        <p:txBody>
          <a:bodyPr/>
          <a:lstStyle/>
          <a:p>
            <a:r>
              <a:rPr lang="en-US" sz="3200" dirty="0"/>
              <a:t>aka.ms/</a:t>
            </a:r>
            <a:r>
              <a:rPr lang="en-US" sz="3200" dirty="0" err="1"/>
              <a:t>GovernanceDocs</a:t>
            </a:r>
            <a:br>
              <a:rPr lang="en-US" sz="3200" dirty="0"/>
            </a:br>
            <a:r>
              <a:rPr lang="en-US" sz="2800" dirty="0"/>
              <a:t>-or-</a:t>
            </a:r>
            <a:br>
              <a:rPr lang="en-US" sz="2800" dirty="0"/>
            </a:br>
            <a:r>
              <a:rPr lang="en-US" sz="2000" dirty="0"/>
              <a:t>docs.microsoft.com/azure/governance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18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6837028-8963-45D1-9371-EB5D0143F3A8}"/>
              </a:ext>
            </a:extLst>
          </p:cNvPr>
          <p:cNvSpPr/>
          <p:nvPr/>
        </p:nvSpPr>
        <p:spPr bwMode="auto">
          <a:xfrm>
            <a:off x="6088448" y="1936630"/>
            <a:ext cx="4572000" cy="3931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4BE347-AF18-4905-86F1-42306E5BA61F}"/>
              </a:ext>
            </a:extLst>
          </p:cNvPr>
          <p:cNvSpPr/>
          <p:nvPr/>
        </p:nvSpPr>
        <p:spPr bwMode="auto">
          <a:xfrm>
            <a:off x="1517699" y="1936631"/>
            <a:ext cx="4572000" cy="3931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5831E-B1C7-4FFF-9826-F034D33A776C}"/>
              </a:ext>
            </a:extLst>
          </p:cNvPr>
          <p:cNvSpPr txBox="1"/>
          <p:nvPr/>
        </p:nvSpPr>
        <p:spPr>
          <a:xfrm>
            <a:off x="2148248" y="4776184"/>
            <a:ext cx="156151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Policies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Mgmt as code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Agile Development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E875AC-EE2A-4CD2-97A0-7110D52E678B}"/>
              </a:ext>
            </a:extLst>
          </p:cNvPr>
          <p:cNvCxnSpPr>
            <a:cxnSpLocks/>
          </p:cNvCxnSpPr>
          <p:nvPr/>
        </p:nvCxnSpPr>
        <p:spPr>
          <a:xfrm flipV="1">
            <a:off x="1512836" y="1936625"/>
            <a:ext cx="0" cy="393192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408376-92F8-45BC-AE20-C71993FEF182}"/>
              </a:ext>
            </a:extLst>
          </p:cNvPr>
          <p:cNvCxnSpPr>
            <a:cxnSpLocks/>
          </p:cNvCxnSpPr>
          <p:nvPr/>
        </p:nvCxnSpPr>
        <p:spPr>
          <a:xfrm>
            <a:off x="10649476" y="1917183"/>
            <a:ext cx="0" cy="393192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F1858-F1A2-413E-82CC-D29B058ACB79}"/>
              </a:ext>
            </a:extLst>
          </p:cNvPr>
          <p:cNvSpPr/>
          <p:nvPr/>
        </p:nvSpPr>
        <p:spPr>
          <a:xfrm>
            <a:off x="665112" y="4202952"/>
            <a:ext cx="808235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126F84-D9B7-4D43-A706-4D1BC9488A9B}"/>
              </a:ext>
            </a:extLst>
          </p:cNvPr>
          <p:cNvSpPr/>
          <p:nvPr/>
        </p:nvSpPr>
        <p:spPr>
          <a:xfrm>
            <a:off x="10681337" y="4198234"/>
            <a:ext cx="925446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5F911F-ED31-4854-A752-54F0A26869E8}"/>
              </a:ext>
            </a:extLst>
          </p:cNvPr>
          <p:cNvCxnSpPr>
            <a:cxnSpLocks/>
          </p:cNvCxnSpPr>
          <p:nvPr/>
        </p:nvCxnSpPr>
        <p:spPr>
          <a:xfrm>
            <a:off x="1503107" y="5853249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86CB93-8257-4D6B-822D-ADA4A25518BA}"/>
              </a:ext>
            </a:extLst>
          </p:cNvPr>
          <p:cNvGrpSpPr/>
          <p:nvPr/>
        </p:nvGrpSpPr>
        <p:grpSpPr>
          <a:xfrm>
            <a:off x="1896455" y="2810918"/>
            <a:ext cx="1649832" cy="1132710"/>
            <a:chOff x="3824130" y="4979013"/>
            <a:chExt cx="1649832" cy="113271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0492243-CFDB-4478-AE38-D397546FB88D}"/>
                </a:ext>
              </a:extLst>
            </p:cNvPr>
            <p:cNvSpPr/>
            <p:nvPr/>
          </p:nvSpPr>
          <p:spPr bwMode="auto">
            <a:xfrm>
              <a:off x="3824130" y="5890124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Development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3714EB9-88F8-460C-8304-B0C3CBCEA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19365" y="4979013"/>
              <a:ext cx="1005842" cy="100584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39DB0A-BB8F-40FF-AE74-042CC4743014}"/>
              </a:ext>
            </a:extLst>
          </p:cNvPr>
          <p:cNvGrpSpPr/>
          <p:nvPr/>
        </p:nvGrpSpPr>
        <p:grpSpPr>
          <a:xfrm>
            <a:off x="8633912" y="2937035"/>
            <a:ext cx="1649832" cy="978618"/>
            <a:chOff x="6390267" y="5112662"/>
            <a:chExt cx="1649832" cy="97861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D792F5C-6972-4D31-B0BB-826CBC872088}"/>
                </a:ext>
              </a:extLst>
            </p:cNvPr>
            <p:cNvGrpSpPr/>
            <p:nvPr/>
          </p:nvGrpSpPr>
          <p:grpSpPr>
            <a:xfrm>
              <a:off x="6766755" y="5112662"/>
              <a:ext cx="745365" cy="681736"/>
              <a:chOff x="6766755" y="5112662"/>
              <a:chExt cx="745365" cy="681736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9347166-4ADE-4DE0-983F-8EEBD130EDD3}"/>
                  </a:ext>
                </a:extLst>
              </p:cNvPr>
              <p:cNvSpPr/>
              <p:nvPr/>
            </p:nvSpPr>
            <p:spPr>
              <a:xfrm>
                <a:off x="6766755" y="5112662"/>
                <a:ext cx="637033" cy="681736"/>
              </a:xfrm>
              <a:custGeom>
                <a:avLst/>
                <a:gdLst>
                  <a:gd name="connsiteX0" fmla="*/ 622520 w 637033"/>
                  <a:gd name="connsiteY0" fmla="*/ 402799 h 681736"/>
                  <a:gd name="connsiteX1" fmla="*/ 454003 w 637033"/>
                  <a:gd name="connsiteY1" fmla="*/ 242852 h 681736"/>
                  <a:gd name="connsiteX2" fmla="*/ 294057 w 637033"/>
                  <a:gd name="connsiteY2" fmla="*/ 402799 h 681736"/>
                  <a:gd name="connsiteX3" fmla="*/ 456333 w 637033"/>
                  <a:gd name="connsiteY3" fmla="*/ 240747 h 681736"/>
                  <a:gd name="connsiteX4" fmla="*/ 567199 w 637033"/>
                  <a:gd name="connsiteY4" fmla="*/ 129881 h 681736"/>
                  <a:gd name="connsiteX5" fmla="*/ 456333 w 637033"/>
                  <a:gd name="connsiteY5" fmla="*/ 19015 h 681736"/>
                  <a:gd name="connsiteX6" fmla="*/ 345466 w 637033"/>
                  <a:gd name="connsiteY6" fmla="*/ 129881 h 681736"/>
                  <a:gd name="connsiteX7" fmla="*/ 456333 w 637033"/>
                  <a:gd name="connsiteY7" fmla="*/ 240747 h 681736"/>
                  <a:gd name="connsiteX8" fmla="*/ 347478 w 637033"/>
                  <a:gd name="connsiteY8" fmla="*/ 667223 h 681736"/>
                  <a:gd name="connsiteX9" fmla="*/ 178961 w 637033"/>
                  <a:gd name="connsiteY9" fmla="*/ 507276 h 681736"/>
                  <a:gd name="connsiteX10" fmla="*/ 19015 w 637033"/>
                  <a:gd name="connsiteY10" fmla="*/ 667223 h 681736"/>
                  <a:gd name="connsiteX11" fmla="*/ 68636 w 637033"/>
                  <a:gd name="connsiteY11" fmla="*/ 394752 h 681736"/>
                  <a:gd name="connsiteX12" fmla="*/ 179257 w 637033"/>
                  <a:gd name="connsiteY12" fmla="*/ 283864 h 681736"/>
                  <a:gd name="connsiteX13" fmla="*/ 181626 w 637033"/>
                  <a:gd name="connsiteY13" fmla="*/ 283886 h 681736"/>
                  <a:gd name="connsiteX14" fmla="*/ 292492 w 637033"/>
                  <a:gd name="connsiteY14" fmla="*/ 394752 h 681736"/>
                  <a:gd name="connsiteX15" fmla="*/ 181626 w 637033"/>
                  <a:gd name="connsiteY15" fmla="*/ 505618 h 681736"/>
                  <a:gd name="connsiteX16" fmla="*/ 68659 w 637033"/>
                  <a:gd name="connsiteY16" fmla="*/ 397121 h 681736"/>
                  <a:gd name="connsiteX17" fmla="*/ 68636 w 637033"/>
                  <a:gd name="connsiteY17" fmla="*/ 394752 h 68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7033" h="681736">
                    <a:moveTo>
                      <a:pt x="622520" y="402799"/>
                    </a:moveTo>
                    <a:cubicBezTo>
                      <a:pt x="620154" y="312096"/>
                      <a:pt x="544706" y="240485"/>
                      <a:pt x="454003" y="242852"/>
                    </a:cubicBezTo>
                    <a:cubicBezTo>
                      <a:pt x="366629" y="245131"/>
                      <a:pt x="296337" y="315423"/>
                      <a:pt x="294057" y="402799"/>
                    </a:cubicBezTo>
                    <a:moveTo>
                      <a:pt x="456333" y="240747"/>
                    </a:moveTo>
                    <a:cubicBezTo>
                      <a:pt x="517563" y="240747"/>
                      <a:pt x="567199" y="191111"/>
                      <a:pt x="567199" y="129881"/>
                    </a:cubicBezTo>
                    <a:cubicBezTo>
                      <a:pt x="567199" y="68651"/>
                      <a:pt x="517563" y="19015"/>
                      <a:pt x="456333" y="19015"/>
                    </a:cubicBezTo>
                    <a:cubicBezTo>
                      <a:pt x="395102" y="19015"/>
                      <a:pt x="345466" y="68651"/>
                      <a:pt x="345466" y="129881"/>
                    </a:cubicBezTo>
                    <a:cubicBezTo>
                      <a:pt x="345466" y="191111"/>
                      <a:pt x="395102" y="240747"/>
                      <a:pt x="456333" y="240747"/>
                    </a:cubicBezTo>
                    <a:close/>
                    <a:moveTo>
                      <a:pt x="347478" y="667223"/>
                    </a:moveTo>
                    <a:cubicBezTo>
                      <a:pt x="345112" y="576521"/>
                      <a:pt x="269665" y="504909"/>
                      <a:pt x="178961" y="507276"/>
                    </a:cubicBezTo>
                    <a:cubicBezTo>
                      <a:pt x="91587" y="509555"/>
                      <a:pt x="21295" y="579849"/>
                      <a:pt x="19015" y="667223"/>
                    </a:cubicBezTo>
                    <a:moveTo>
                      <a:pt x="68636" y="394752"/>
                    </a:moveTo>
                    <a:cubicBezTo>
                      <a:pt x="68562" y="333584"/>
                      <a:pt x="118088" y="283937"/>
                      <a:pt x="179257" y="283864"/>
                    </a:cubicBezTo>
                    <a:cubicBezTo>
                      <a:pt x="180047" y="283862"/>
                      <a:pt x="180836" y="283870"/>
                      <a:pt x="181626" y="283886"/>
                    </a:cubicBezTo>
                    <a:cubicBezTo>
                      <a:pt x="242856" y="283886"/>
                      <a:pt x="292492" y="333522"/>
                      <a:pt x="292492" y="394752"/>
                    </a:cubicBezTo>
                    <a:cubicBezTo>
                      <a:pt x="292492" y="455982"/>
                      <a:pt x="242856" y="505618"/>
                      <a:pt x="181626" y="505618"/>
                    </a:cubicBezTo>
                    <a:cubicBezTo>
                      <a:pt x="120471" y="506853"/>
                      <a:pt x="69894" y="458276"/>
                      <a:pt x="68659" y="397121"/>
                    </a:cubicBezTo>
                    <a:cubicBezTo>
                      <a:pt x="68643" y="396332"/>
                      <a:pt x="68635" y="395542"/>
                      <a:pt x="68636" y="394752"/>
                    </a:cubicBezTo>
                    <a:close/>
                  </a:path>
                </a:pathLst>
              </a:custGeom>
              <a:noFill/>
              <a:ln w="21608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cloud" title="Icon of a cloud">
                <a:extLst>
                  <a:ext uri="{FF2B5EF4-FFF2-40B4-BE49-F238E27FC236}">
                    <a16:creationId xmlns:a16="http://schemas.microsoft.com/office/drawing/2014/main" id="{5306A73C-64D2-4D57-B792-37E3DD4EDF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78609" y="5520078"/>
                <a:ext cx="433511" cy="274320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17635A9-492E-4DE3-802F-3188F79ADDC7}"/>
                </a:ext>
              </a:extLst>
            </p:cNvPr>
            <p:cNvSpPr/>
            <p:nvPr/>
          </p:nvSpPr>
          <p:spPr bwMode="auto">
            <a:xfrm>
              <a:off x="6390267" y="5869681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Cloud Custodian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272E122-7AB7-475F-81CE-F899ED030AB1}"/>
              </a:ext>
            </a:extLst>
          </p:cNvPr>
          <p:cNvSpPr txBox="1"/>
          <p:nvPr/>
        </p:nvSpPr>
        <p:spPr>
          <a:xfrm>
            <a:off x="8950676" y="4764084"/>
            <a:ext cx="1016304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Policies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Security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Cost Control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27B4B1-20BB-4950-82D1-FF3F1D6B857C}"/>
              </a:ext>
            </a:extLst>
          </p:cNvPr>
          <p:cNvGrpSpPr/>
          <p:nvPr/>
        </p:nvGrpSpPr>
        <p:grpSpPr>
          <a:xfrm>
            <a:off x="4451515" y="3188262"/>
            <a:ext cx="1915604" cy="2027921"/>
            <a:chOff x="4526649" y="2242286"/>
            <a:chExt cx="2860090" cy="302779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5332595-7ECD-4659-9FFE-A4AF4ED10799}"/>
                </a:ext>
              </a:extLst>
            </p:cNvPr>
            <p:cNvGrpSpPr/>
            <p:nvPr/>
          </p:nvGrpSpPr>
          <p:grpSpPr>
            <a:xfrm>
              <a:off x="4526649" y="2242286"/>
              <a:ext cx="2860090" cy="3027795"/>
              <a:chOff x="4398715" y="2156826"/>
              <a:chExt cx="2860090" cy="302779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4827BED-6DF5-4583-99D4-67B29082A8A1}"/>
                  </a:ext>
                </a:extLst>
              </p:cNvPr>
              <p:cNvGrpSpPr/>
              <p:nvPr/>
            </p:nvGrpSpPr>
            <p:grpSpPr>
              <a:xfrm>
                <a:off x="4398715" y="2156826"/>
                <a:ext cx="2860090" cy="1807170"/>
                <a:chOff x="4398715" y="2156826"/>
                <a:chExt cx="2860090" cy="1807170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B8C5C02-DAED-4077-AC20-9D5C1BB32721}"/>
                    </a:ext>
                  </a:extLst>
                </p:cNvPr>
                <p:cNvGrpSpPr/>
                <p:nvPr/>
              </p:nvGrpSpPr>
              <p:grpSpPr>
                <a:xfrm rot="5400000">
                  <a:off x="4398715" y="3238548"/>
                  <a:ext cx="725448" cy="725448"/>
                  <a:chOff x="5889542" y="2601238"/>
                  <a:chExt cx="725448" cy="725448"/>
                </a:xfrm>
              </p:grpSpPr>
              <p:sp>
                <p:nvSpPr>
                  <p:cNvPr id="49" name="Education" title="Icon of a rolled paper with a ribbon stamped on it">
                    <a:extLst>
                      <a:ext uri="{FF2B5EF4-FFF2-40B4-BE49-F238E27FC236}">
                        <a16:creationId xmlns:a16="http://schemas.microsoft.com/office/drawing/2014/main" id="{CBA9BACD-F752-49B9-A3F7-626949D45CBE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5889542" y="2601238"/>
                    <a:ext cx="725448" cy="725448"/>
                  </a:xfrm>
                  <a:custGeom>
                    <a:avLst/>
                    <a:gdLst>
                      <a:gd name="T0" fmla="*/ 35 w 350"/>
                      <a:gd name="T1" fmla="*/ 350 h 350"/>
                      <a:gd name="T2" fmla="*/ 10 w 350"/>
                      <a:gd name="T3" fmla="*/ 340 h 350"/>
                      <a:gd name="T4" fmla="*/ 0 w 350"/>
                      <a:gd name="T5" fmla="*/ 315 h 350"/>
                      <a:gd name="T6" fmla="*/ 10 w 350"/>
                      <a:gd name="T7" fmla="*/ 290 h 350"/>
                      <a:gd name="T8" fmla="*/ 35 w 350"/>
                      <a:gd name="T9" fmla="*/ 280 h 350"/>
                      <a:gd name="T10" fmla="*/ 175 w 350"/>
                      <a:gd name="T11" fmla="*/ 280 h 350"/>
                      <a:gd name="T12" fmla="*/ 245 w 350"/>
                      <a:gd name="T13" fmla="*/ 280 h 350"/>
                      <a:gd name="T14" fmla="*/ 220 w 350"/>
                      <a:gd name="T15" fmla="*/ 290 h 350"/>
                      <a:gd name="T16" fmla="*/ 210 w 350"/>
                      <a:gd name="T17" fmla="*/ 315 h 350"/>
                      <a:gd name="T18" fmla="*/ 220 w 350"/>
                      <a:gd name="T19" fmla="*/ 340 h 350"/>
                      <a:gd name="T20" fmla="*/ 245 w 350"/>
                      <a:gd name="T21" fmla="*/ 350 h 350"/>
                      <a:gd name="T22" fmla="*/ 280 w 350"/>
                      <a:gd name="T23" fmla="*/ 70 h 350"/>
                      <a:gd name="T24" fmla="*/ 315 w 350"/>
                      <a:gd name="T25" fmla="*/ 70 h 350"/>
                      <a:gd name="T26" fmla="*/ 350 w 350"/>
                      <a:gd name="T27" fmla="*/ 35 h 350"/>
                      <a:gd name="T28" fmla="*/ 315 w 350"/>
                      <a:gd name="T29" fmla="*/ 0 h 350"/>
                      <a:gd name="T30" fmla="*/ 280 w 350"/>
                      <a:gd name="T31" fmla="*/ 35 h 350"/>
                      <a:gd name="T32" fmla="*/ 280 w 350"/>
                      <a:gd name="T33" fmla="*/ 222 h 350"/>
                      <a:gd name="T34" fmla="*/ 314 w 350"/>
                      <a:gd name="T35" fmla="*/ 0 h 350"/>
                      <a:gd name="T36" fmla="*/ 82 w 350"/>
                      <a:gd name="T37" fmla="*/ 0 h 350"/>
                      <a:gd name="T38" fmla="*/ 47 w 350"/>
                      <a:gd name="T39" fmla="*/ 35 h 350"/>
                      <a:gd name="T40" fmla="*/ 47 w 350"/>
                      <a:gd name="T41" fmla="*/ 268 h 350"/>
                      <a:gd name="T42" fmla="*/ 280 w 350"/>
                      <a:gd name="T43" fmla="*/ 222 h 350"/>
                      <a:gd name="T44" fmla="*/ 280 w 350"/>
                      <a:gd name="T45" fmla="*/ 315 h 350"/>
                      <a:gd name="T46" fmla="*/ 35 w 350"/>
                      <a:gd name="T47" fmla="*/ 350 h 350"/>
                      <a:gd name="T48" fmla="*/ 245 w 350"/>
                      <a:gd name="T49" fmla="*/ 350 h 350"/>
                      <a:gd name="T50" fmla="*/ 280 w 350"/>
                      <a:gd name="T51" fmla="*/ 315 h 350"/>
                      <a:gd name="T52" fmla="*/ 82 w 350"/>
                      <a:gd name="T53" fmla="*/ 70 h 350"/>
                      <a:gd name="T54" fmla="*/ 245 w 350"/>
                      <a:gd name="T55" fmla="*/ 70 h 350"/>
                      <a:gd name="T56" fmla="*/ 82 w 350"/>
                      <a:gd name="T57" fmla="*/ 117 h 350"/>
                      <a:gd name="T58" fmla="*/ 128 w 350"/>
                      <a:gd name="T59" fmla="*/ 117 h 350"/>
                      <a:gd name="T60" fmla="*/ 82 w 350"/>
                      <a:gd name="T61" fmla="*/ 163 h 350"/>
                      <a:gd name="T62" fmla="*/ 128 w 350"/>
                      <a:gd name="T63" fmla="*/ 163 h 350"/>
                      <a:gd name="T64" fmla="*/ 82 w 350"/>
                      <a:gd name="T65" fmla="*/ 210 h 350"/>
                      <a:gd name="T66" fmla="*/ 128 w 350"/>
                      <a:gd name="T67" fmla="*/ 210 h 350"/>
                      <a:gd name="T68" fmla="*/ 163 w 350"/>
                      <a:gd name="T69" fmla="*/ 152 h 350"/>
                      <a:gd name="T70" fmla="*/ 163 w 350"/>
                      <a:gd name="T71" fmla="*/ 245 h 350"/>
                      <a:gd name="T72" fmla="*/ 198 w 350"/>
                      <a:gd name="T73" fmla="*/ 228 h 350"/>
                      <a:gd name="T74" fmla="*/ 233 w 350"/>
                      <a:gd name="T75" fmla="*/ 245 h 350"/>
                      <a:gd name="T76" fmla="*/ 233 w 350"/>
                      <a:gd name="T77" fmla="*/ 152 h 350"/>
                      <a:gd name="T78" fmla="*/ 198 w 350"/>
                      <a:gd name="T79" fmla="*/ 117 h 350"/>
                      <a:gd name="T80" fmla="*/ 163 w 350"/>
                      <a:gd name="T81" fmla="*/ 152 h 350"/>
                      <a:gd name="T82" fmla="*/ 198 w 350"/>
                      <a:gd name="T83" fmla="*/ 187 h 350"/>
                      <a:gd name="T84" fmla="*/ 233 w 350"/>
                      <a:gd name="T85" fmla="*/ 152 h 350"/>
                      <a:gd name="T86" fmla="*/ 198 w 350"/>
                      <a:gd name="T87" fmla="*/ 117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0" h="350">
                        <a:moveTo>
                          <a:pt x="35" y="350"/>
                        </a:moveTo>
                        <a:cubicBezTo>
                          <a:pt x="25" y="350"/>
                          <a:pt x="17" y="346"/>
                          <a:pt x="10" y="340"/>
                        </a:cubicBezTo>
                        <a:cubicBezTo>
                          <a:pt x="4" y="333"/>
                          <a:pt x="0" y="325"/>
                          <a:pt x="0" y="315"/>
                        </a:cubicBezTo>
                        <a:cubicBezTo>
                          <a:pt x="0" y="305"/>
                          <a:pt x="4" y="297"/>
                          <a:pt x="10" y="290"/>
                        </a:cubicBezTo>
                        <a:cubicBezTo>
                          <a:pt x="17" y="284"/>
                          <a:pt x="25" y="280"/>
                          <a:pt x="35" y="280"/>
                        </a:cubicBezTo>
                        <a:cubicBezTo>
                          <a:pt x="175" y="280"/>
                          <a:pt x="175" y="280"/>
                          <a:pt x="175" y="280"/>
                        </a:cubicBezTo>
                        <a:cubicBezTo>
                          <a:pt x="245" y="280"/>
                          <a:pt x="245" y="280"/>
                          <a:pt x="245" y="280"/>
                        </a:cubicBezTo>
                        <a:cubicBezTo>
                          <a:pt x="235" y="280"/>
                          <a:pt x="227" y="284"/>
                          <a:pt x="220" y="290"/>
                        </a:cubicBezTo>
                        <a:cubicBezTo>
                          <a:pt x="214" y="297"/>
                          <a:pt x="210" y="305"/>
                          <a:pt x="210" y="315"/>
                        </a:cubicBezTo>
                        <a:cubicBezTo>
                          <a:pt x="210" y="325"/>
                          <a:pt x="214" y="333"/>
                          <a:pt x="220" y="340"/>
                        </a:cubicBezTo>
                        <a:cubicBezTo>
                          <a:pt x="227" y="346"/>
                          <a:pt x="235" y="350"/>
                          <a:pt x="245" y="350"/>
                        </a:cubicBezTo>
                        <a:moveTo>
                          <a:pt x="280" y="70"/>
                        </a:moveTo>
                        <a:cubicBezTo>
                          <a:pt x="315" y="70"/>
                          <a:pt x="315" y="70"/>
                          <a:pt x="315" y="70"/>
                        </a:cubicBezTo>
                        <a:cubicBezTo>
                          <a:pt x="334" y="70"/>
                          <a:pt x="350" y="54"/>
                          <a:pt x="350" y="35"/>
                        </a:cubicBezTo>
                        <a:cubicBezTo>
                          <a:pt x="350" y="16"/>
                          <a:pt x="334" y="0"/>
                          <a:pt x="315" y="0"/>
                        </a:cubicBezTo>
                        <a:cubicBezTo>
                          <a:pt x="296" y="0"/>
                          <a:pt x="280" y="16"/>
                          <a:pt x="280" y="35"/>
                        </a:cubicBezTo>
                        <a:cubicBezTo>
                          <a:pt x="280" y="222"/>
                          <a:pt x="280" y="222"/>
                          <a:pt x="280" y="222"/>
                        </a:cubicBezTo>
                        <a:moveTo>
                          <a:pt x="314" y="0"/>
                        </a:moveTo>
                        <a:cubicBezTo>
                          <a:pt x="82" y="0"/>
                          <a:pt x="82" y="0"/>
                          <a:pt x="82" y="0"/>
                        </a:cubicBezTo>
                        <a:cubicBezTo>
                          <a:pt x="62" y="0"/>
                          <a:pt x="47" y="16"/>
                          <a:pt x="47" y="35"/>
                        </a:cubicBezTo>
                        <a:cubicBezTo>
                          <a:pt x="47" y="268"/>
                          <a:pt x="47" y="268"/>
                          <a:pt x="47" y="268"/>
                        </a:cubicBezTo>
                        <a:moveTo>
                          <a:pt x="280" y="222"/>
                        </a:moveTo>
                        <a:cubicBezTo>
                          <a:pt x="280" y="315"/>
                          <a:pt x="280" y="315"/>
                          <a:pt x="280" y="315"/>
                        </a:cubicBezTo>
                        <a:moveTo>
                          <a:pt x="35" y="350"/>
                        </a:moveTo>
                        <a:cubicBezTo>
                          <a:pt x="245" y="350"/>
                          <a:pt x="245" y="350"/>
                          <a:pt x="245" y="350"/>
                        </a:cubicBezTo>
                        <a:cubicBezTo>
                          <a:pt x="264" y="350"/>
                          <a:pt x="280" y="334"/>
                          <a:pt x="280" y="315"/>
                        </a:cubicBezTo>
                        <a:moveTo>
                          <a:pt x="82" y="70"/>
                        </a:moveTo>
                        <a:cubicBezTo>
                          <a:pt x="245" y="70"/>
                          <a:pt x="245" y="70"/>
                          <a:pt x="245" y="70"/>
                        </a:cubicBezTo>
                        <a:moveTo>
                          <a:pt x="82" y="117"/>
                        </a:moveTo>
                        <a:cubicBezTo>
                          <a:pt x="128" y="117"/>
                          <a:pt x="128" y="117"/>
                          <a:pt x="128" y="117"/>
                        </a:cubicBezTo>
                        <a:moveTo>
                          <a:pt x="82" y="163"/>
                        </a:moveTo>
                        <a:cubicBezTo>
                          <a:pt x="128" y="163"/>
                          <a:pt x="128" y="163"/>
                          <a:pt x="128" y="163"/>
                        </a:cubicBezTo>
                        <a:moveTo>
                          <a:pt x="82" y="210"/>
                        </a:moveTo>
                        <a:cubicBezTo>
                          <a:pt x="128" y="210"/>
                          <a:pt x="128" y="210"/>
                          <a:pt x="128" y="210"/>
                        </a:cubicBezTo>
                        <a:moveTo>
                          <a:pt x="163" y="152"/>
                        </a:moveTo>
                        <a:cubicBezTo>
                          <a:pt x="163" y="245"/>
                          <a:pt x="163" y="245"/>
                          <a:pt x="163" y="245"/>
                        </a:cubicBezTo>
                        <a:cubicBezTo>
                          <a:pt x="198" y="228"/>
                          <a:pt x="198" y="228"/>
                          <a:pt x="198" y="228"/>
                        </a:cubicBezTo>
                        <a:cubicBezTo>
                          <a:pt x="233" y="245"/>
                          <a:pt x="233" y="245"/>
                          <a:pt x="233" y="245"/>
                        </a:cubicBezTo>
                        <a:cubicBezTo>
                          <a:pt x="233" y="152"/>
                          <a:pt x="233" y="152"/>
                          <a:pt x="233" y="152"/>
                        </a:cubicBezTo>
                        <a:moveTo>
                          <a:pt x="198" y="117"/>
                        </a:moveTo>
                        <a:cubicBezTo>
                          <a:pt x="179" y="117"/>
                          <a:pt x="163" y="132"/>
                          <a:pt x="163" y="152"/>
                        </a:cubicBezTo>
                        <a:cubicBezTo>
                          <a:pt x="163" y="171"/>
                          <a:pt x="179" y="187"/>
                          <a:pt x="198" y="187"/>
                        </a:cubicBezTo>
                        <a:cubicBezTo>
                          <a:pt x="218" y="187"/>
                          <a:pt x="233" y="171"/>
                          <a:pt x="233" y="152"/>
                        </a:cubicBezTo>
                        <a:cubicBezTo>
                          <a:pt x="233" y="132"/>
                          <a:pt x="218" y="117"/>
                          <a:pt x="198" y="117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 w="19050" cap="sq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029633B6-29B3-4791-90CB-D83257B2B9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7838" y="2668665"/>
                    <a:ext cx="417310" cy="472633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40075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7" name="Graphic 46">
                  <a:extLst>
                    <a:ext uri="{FF2B5EF4-FFF2-40B4-BE49-F238E27FC236}">
                      <a16:creationId xmlns:a16="http://schemas.microsoft.com/office/drawing/2014/main" id="{11219797-F129-4155-8728-DB76C13CE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9074" y="2156826"/>
                  <a:ext cx="515284" cy="514917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AFD8806-FBC7-4A3C-8D55-87CE7790102E}"/>
                    </a:ext>
                  </a:extLst>
                </p:cNvPr>
                <p:cNvSpPr/>
                <p:nvPr/>
              </p:nvSpPr>
              <p:spPr>
                <a:xfrm>
                  <a:off x="5994630" y="2638264"/>
                  <a:ext cx="1264175" cy="3905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Templates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D85D243-3D4C-4B0A-A559-F56116EF2347}"/>
                  </a:ext>
                </a:extLst>
              </p:cNvPr>
              <p:cNvGrpSpPr/>
              <p:nvPr/>
            </p:nvGrpSpPr>
            <p:grpSpPr>
              <a:xfrm>
                <a:off x="6067567" y="4200401"/>
                <a:ext cx="1045803" cy="984220"/>
                <a:chOff x="5980231" y="4365125"/>
                <a:chExt cx="1045803" cy="98422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3C4DD88-823B-4199-A2C7-5757BF3F5CB0}"/>
                    </a:ext>
                  </a:extLst>
                </p:cNvPr>
                <p:cNvSpPr/>
                <p:nvPr/>
              </p:nvSpPr>
              <p:spPr>
                <a:xfrm>
                  <a:off x="5980231" y="4935771"/>
                  <a:ext cx="1045803" cy="4135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Policies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98F32671-C51F-427B-81BF-FE96F8290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7859" y="4365125"/>
                  <a:ext cx="613141" cy="60394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E0A842F-3967-4B8A-BBFA-E65B657B9FDF}"/>
                  </a:ext>
                </a:extLst>
              </p:cNvPr>
              <p:cNvGrpSpPr/>
              <p:nvPr/>
            </p:nvGrpSpPr>
            <p:grpSpPr>
              <a:xfrm>
                <a:off x="6199032" y="3172116"/>
                <a:ext cx="807041" cy="831469"/>
                <a:chOff x="6739333" y="3224225"/>
                <a:chExt cx="807041" cy="83146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837C6F-966C-4C69-831D-C13352F63E32}"/>
                    </a:ext>
                  </a:extLst>
                </p:cNvPr>
                <p:cNvSpPr/>
                <p:nvPr/>
              </p:nvSpPr>
              <p:spPr>
                <a:xfrm>
                  <a:off x="6739333" y="3665097"/>
                  <a:ext cx="807041" cy="3905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RBAC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9A23D5A2-234B-43FF-85E0-7A33F42C87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1090" y="3224225"/>
                  <a:ext cx="483529" cy="47422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8FAA5D8-735C-4DDE-A8AE-BB6E456A7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2914" y="2785560"/>
              <a:ext cx="1186156" cy="800204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8F70BF-8649-4E2F-BFF6-16F06112DD78}"/>
                </a:ext>
              </a:extLst>
            </p:cNvPr>
            <p:cNvCxnSpPr>
              <a:cxnSpLocks/>
            </p:cNvCxnSpPr>
            <p:nvPr/>
          </p:nvCxnSpPr>
          <p:spPr>
            <a:xfrm>
              <a:off x="4982914" y="3686732"/>
              <a:ext cx="1212586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A2B66D-8C2C-454A-B4C5-55233DADC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82914" y="3792542"/>
              <a:ext cx="1195778" cy="764993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E189859-8619-4CD8-AE41-20F3F9C6C52C}"/>
              </a:ext>
            </a:extLst>
          </p:cNvPr>
          <p:cNvSpPr txBox="1"/>
          <p:nvPr/>
        </p:nvSpPr>
        <p:spPr>
          <a:xfrm>
            <a:off x="4713720" y="2396647"/>
            <a:ext cx="11766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Blueprints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1D6E52-640D-43CA-92E4-EC034A1E23AD}"/>
              </a:ext>
            </a:extLst>
          </p:cNvPr>
          <p:cNvSpPr/>
          <p:nvPr/>
        </p:nvSpPr>
        <p:spPr bwMode="auto">
          <a:xfrm>
            <a:off x="4166893" y="2137382"/>
            <a:ext cx="2329318" cy="353098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114ACB-9F05-460A-9B9F-20743B35F106}"/>
              </a:ext>
            </a:extLst>
          </p:cNvPr>
          <p:cNvGrpSpPr/>
          <p:nvPr/>
        </p:nvGrpSpPr>
        <p:grpSpPr>
          <a:xfrm>
            <a:off x="6710305" y="2128177"/>
            <a:ext cx="1300118" cy="1126842"/>
            <a:chOff x="7052244" y="571375"/>
            <a:chExt cx="1300118" cy="112684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598C8CC-436E-4690-BCE2-4A621A39F038}"/>
                </a:ext>
              </a:extLst>
            </p:cNvPr>
            <p:cNvSpPr/>
            <p:nvPr/>
          </p:nvSpPr>
          <p:spPr bwMode="auto">
            <a:xfrm>
              <a:off x="7052244" y="571375"/>
              <a:ext cx="1300118" cy="112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915E77-4A62-40EC-880B-1F305AD200DA}"/>
                </a:ext>
              </a:extLst>
            </p:cNvPr>
            <p:cNvSpPr txBox="1"/>
            <p:nvPr/>
          </p:nvSpPr>
          <p:spPr>
            <a:xfrm>
              <a:off x="7124245" y="580580"/>
              <a:ext cx="11624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Management Groups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6A2BFF-B7FD-4E60-9158-7DEA6E6D1449}"/>
              </a:ext>
            </a:extLst>
          </p:cNvPr>
          <p:cNvGrpSpPr/>
          <p:nvPr/>
        </p:nvGrpSpPr>
        <p:grpSpPr>
          <a:xfrm>
            <a:off x="6710305" y="3326360"/>
            <a:ext cx="1300118" cy="1126842"/>
            <a:chOff x="8533951" y="582486"/>
            <a:chExt cx="1300118" cy="112684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13E4B7-13C2-470B-B6CF-08A8CAC5316B}"/>
                </a:ext>
              </a:extLst>
            </p:cNvPr>
            <p:cNvSpPr/>
            <p:nvPr/>
          </p:nvSpPr>
          <p:spPr bwMode="auto">
            <a:xfrm>
              <a:off x="8533951" y="582486"/>
              <a:ext cx="1300118" cy="112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C39D7F2-8F5E-4111-A48E-FAF660309498}"/>
                </a:ext>
              </a:extLst>
            </p:cNvPr>
            <p:cNvSpPr txBox="1"/>
            <p:nvPr/>
          </p:nvSpPr>
          <p:spPr>
            <a:xfrm>
              <a:off x="8605952" y="591691"/>
              <a:ext cx="11624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Cost Management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16404D-BA7F-4F52-A8CF-9A4ECBB501BB}"/>
              </a:ext>
            </a:extLst>
          </p:cNvPr>
          <p:cNvGrpSpPr/>
          <p:nvPr/>
        </p:nvGrpSpPr>
        <p:grpSpPr>
          <a:xfrm>
            <a:off x="6710305" y="4541523"/>
            <a:ext cx="1300118" cy="1126842"/>
            <a:chOff x="9966980" y="582486"/>
            <a:chExt cx="1300118" cy="112684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E0CC014-313F-42AE-9465-40096FD5BE0C}"/>
                </a:ext>
              </a:extLst>
            </p:cNvPr>
            <p:cNvSpPr/>
            <p:nvPr/>
          </p:nvSpPr>
          <p:spPr bwMode="auto">
            <a:xfrm>
              <a:off x="9966980" y="582486"/>
              <a:ext cx="1300118" cy="112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EB7255-59CC-4205-AFBC-22F2F6E5D867}"/>
                </a:ext>
              </a:extLst>
            </p:cNvPr>
            <p:cNvSpPr txBox="1"/>
            <p:nvPr/>
          </p:nvSpPr>
          <p:spPr>
            <a:xfrm>
              <a:off x="10038981" y="591691"/>
              <a:ext cx="11624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Resource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Graph</a:t>
              </a:r>
            </a:p>
          </p:txBody>
        </p:sp>
      </p:grpSp>
      <p:sp>
        <p:nvSpPr>
          <p:cNvPr id="68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EFE1CE5D-08D3-4BA7-A6A9-EDE1220F7F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59060" y="3859894"/>
            <a:ext cx="346896" cy="365760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15875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69" name="Org_ECA6" title="Icon of three boxes in a bracket chart">
            <a:extLst>
              <a:ext uri="{FF2B5EF4-FFF2-40B4-BE49-F238E27FC236}">
                <a16:creationId xmlns:a16="http://schemas.microsoft.com/office/drawing/2014/main" id="{ECB25E58-D848-4664-BE5E-6B0701FF2A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73935" y="2689276"/>
            <a:ext cx="365582" cy="365760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158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74" name="graph_9" title="Icon of a line chart with connected circles at varying points">
            <a:extLst>
              <a:ext uri="{FF2B5EF4-FFF2-40B4-BE49-F238E27FC236}">
                <a16:creationId xmlns:a16="http://schemas.microsoft.com/office/drawing/2014/main" id="{59781676-332A-4078-B38D-2108748E9D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54054" y="5102515"/>
            <a:ext cx="405344" cy="365760"/>
          </a:xfrm>
          <a:custGeom>
            <a:avLst/>
            <a:gdLst>
              <a:gd name="T0" fmla="*/ 352 w 352"/>
              <a:gd name="T1" fmla="*/ 318 h 318"/>
              <a:gd name="T2" fmla="*/ 0 w 352"/>
              <a:gd name="T3" fmla="*/ 318 h 318"/>
              <a:gd name="T4" fmla="*/ 0 w 352"/>
              <a:gd name="T5" fmla="*/ 0 h 318"/>
              <a:gd name="T6" fmla="*/ 266 w 352"/>
              <a:gd name="T7" fmla="*/ 105 h 318"/>
              <a:gd name="T8" fmla="*/ 286 w 352"/>
              <a:gd name="T9" fmla="*/ 126 h 318"/>
              <a:gd name="T10" fmla="*/ 307 w 352"/>
              <a:gd name="T11" fmla="*/ 105 h 318"/>
              <a:gd name="T12" fmla="*/ 286 w 352"/>
              <a:gd name="T13" fmla="*/ 84 h 318"/>
              <a:gd name="T14" fmla="*/ 266 w 352"/>
              <a:gd name="T15" fmla="*/ 105 h 318"/>
              <a:gd name="T16" fmla="*/ 57 w 352"/>
              <a:gd name="T17" fmla="*/ 252 h 318"/>
              <a:gd name="T18" fmla="*/ 100 w 352"/>
              <a:gd name="T19" fmla="*/ 188 h 318"/>
              <a:gd name="T20" fmla="*/ 200 w 352"/>
              <a:gd name="T21" fmla="*/ 205 h 318"/>
              <a:gd name="T22" fmla="*/ 134 w 352"/>
              <a:gd name="T23" fmla="*/ 181 h 318"/>
              <a:gd name="T24" fmla="*/ 236 w 352"/>
              <a:gd name="T25" fmla="*/ 187 h 318"/>
              <a:gd name="T26" fmla="*/ 276 w 352"/>
              <a:gd name="T27" fmla="*/ 123 h 318"/>
              <a:gd name="T28" fmla="*/ 200 w 352"/>
              <a:gd name="T29" fmla="*/ 201 h 318"/>
              <a:gd name="T30" fmla="*/ 221 w 352"/>
              <a:gd name="T31" fmla="*/ 222 h 318"/>
              <a:gd name="T32" fmla="*/ 241 w 352"/>
              <a:gd name="T33" fmla="*/ 201 h 318"/>
              <a:gd name="T34" fmla="*/ 221 w 352"/>
              <a:gd name="T35" fmla="*/ 180 h 318"/>
              <a:gd name="T36" fmla="*/ 200 w 352"/>
              <a:gd name="T37" fmla="*/ 201 h 318"/>
              <a:gd name="T38" fmla="*/ 200 w 352"/>
              <a:gd name="T39" fmla="*/ 201 h 318"/>
              <a:gd name="T40" fmla="*/ 94 w 352"/>
              <a:gd name="T41" fmla="*/ 174 h 318"/>
              <a:gd name="T42" fmla="*/ 115 w 352"/>
              <a:gd name="T43" fmla="*/ 194 h 318"/>
              <a:gd name="T44" fmla="*/ 136 w 352"/>
              <a:gd name="T45" fmla="*/ 174 h 318"/>
              <a:gd name="T46" fmla="*/ 115 w 352"/>
              <a:gd name="T47" fmla="*/ 153 h 318"/>
              <a:gd name="T48" fmla="*/ 94 w 352"/>
              <a:gd name="T49" fmla="*/ 174 h 318"/>
              <a:gd name="T50" fmla="*/ 94 w 352"/>
              <a:gd name="T51" fmla="*/ 174 h 318"/>
              <a:gd name="T52" fmla="*/ 25 w 352"/>
              <a:gd name="T53" fmla="*/ 269 h 318"/>
              <a:gd name="T54" fmla="*/ 46 w 352"/>
              <a:gd name="T55" fmla="*/ 289 h 318"/>
              <a:gd name="T56" fmla="*/ 66 w 352"/>
              <a:gd name="T57" fmla="*/ 269 h 318"/>
              <a:gd name="T58" fmla="*/ 46 w 352"/>
              <a:gd name="T59" fmla="*/ 248 h 318"/>
              <a:gd name="T60" fmla="*/ 25 w 352"/>
              <a:gd name="T61" fmla="*/ 269 h 318"/>
              <a:gd name="T62" fmla="*/ 25 w 352"/>
              <a:gd name="T63" fmla="*/ 26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2" h="318">
                <a:moveTo>
                  <a:pt x="352" y="318"/>
                </a:moveTo>
                <a:cubicBezTo>
                  <a:pt x="0" y="318"/>
                  <a:pt x="0" y="318"/>
                  <a:pt x="0" y="318"/>
                </a:cubicBezTo>
                <a:cubicBezTo>
                  <a:pt x="0" y="0"/>
                  <a:pt x="0" y="0"/>
                  <a:pt x="0" y="0"/>
                </a:cubicBezTo>
                <a:moveTo>
                  <a:pt x="266" y="105"/>
                </a:moveTo>
                <a:cubicBezTo>
                  <a:pt x="266" y="116"/>
                  <a:pt x="275" y="126"/>
                  <a:pt x="286" y="126"/>
                </a:cubicBezTo>
                <a:cubicBezTo>
                  <a:pt x="298" y="126"/>
                  <a:pt x="307" y="116"/>
                  <a:pt x="307" y="105"/>
                </a:cubicBezTo>
                <a:cubicBezTo>
                  <a:pt x="307" y="93"/>
                  <a:pt x="298" y="84"/>
                  <a:pt x="286" y="84"/>
                </a:cubicBezTo>
                <a:cubicBezTo>
                  <a:pt x="275" y="84"/>
                  <a:pt x="266" y="93"/>
                  <a:pt x="266" y="105"/>
                </a:cubicBezTo>
                <a:close/>
                <a:moveTo>
                  <a:pt x="57" y="252"/>
                </a:moveTo>
                <a:cubicBezTo>
                  <a:pt x="100" y="188"/>
                  <a:pt x="100" y="188"/>
                  <a:pt x="100" y="188"/>
                </a:cubicBezTo>
                <a:moveTo>
                  <a:pt x="200" y="205"/>
                </a:moveTo>
                <a:cubicBezTo>
                  <a:pt x="134" y="181"/>
                  <a:pt x="134" y="181"/>
                  <a:pt x="134" y="181"/>
                </a:cubicBezTo>
                <a:moveTo>
                  <a:pt x="236" y="187"/>
                </a:moveTo>
                <a:cubicBezTo>
                  <a:pt x="276" y="123"/>
                  <a:pt x="276" y="123"/>
                  <a:pt x="276" y="123"/>
                </a:cubicBezTo>
                <a:moveTo>
                  <a:pt x="200" y="201"/>
                </a:moveTo>
                <a:cubicBezTo>
                  <a:pt x="200" y="213"/>
                  <a:pt x="209" y="222"/>
                  <a:pt x="221" y="222"/>
                </a:cubicBezTo>
                <a:cubicBezTo>
                  <a:pt x="232" y="222"/>
                  <a:pt x="241" y="213"/>
                  <a:pt x="241" y="201"/>
                </a:cubicBezTo>
                <a:cubicBezTo>
                  <a:pt x="241" y="190"/>
                  <a:pt x="232" y="180"/>
                  <a:pt x="221" y="180"/>
                </a:cubicBezTo>
                <a:cubicBezTo>
                  <a:pt x="209" y="180"/>
                  <a:pt x="200" y="190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moveTo>
                  <a:pt x="94" y="174"/>
                </a:moveTo>
                <a:cubicBezTo>
                  <a:pt x="94" y="185"/>
                  <a:pt x="104" y="194"/>
                  <a:pt x="115" y="194"/>
                </a:cubicBezTo>
                <a:cubicBezTo>
                  <a:pt x="127" y="194"/>
                  <a:pt x="136" y="185"/>
                  <a:pt x="136" y="174"/>
                </a:cubicBezTo>
                <a:cubicBezTo>
                  <a:pt x="136" y="162"/>
                  <a:pt x="127" y="153"/>
                  <a:pt x="115" y="153"/>
                </a:cubicBezTo>
                <a:cubicBezTo>
                  <a:pt x="104" y="153"/>
                  <a:pt x="94" y="162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moveTo>
                  <a:pt x="25" y="269"/>
                </a:moveTo>
                <a:cubicBezTo>
                  <a:pt x="25" y="280"/>
                  <a:pt x="34" y="289"/>
                  <a:pt x="46" y="289"/>
                </a:cubicBezTo>
                <a:cubicBezTo>
                  <a:pt x="57" y="289"/>
                  <a:pt x="66" y="280"/>
                  <a:pt x="66" y="269"/>
                </a:cubicBezTo>
                <a:cubicBezTo>
                  <a:pt x="66" y="257"/>
                  <a:pt x="57" y="248"/>
                  <a:pt x="46" y="248"/>
                </a:cubicBezTo>
                <a:cubicBezTo>
                  <a:pt x="34" y="248"/>
                  <a:pt x="25" y="257"/>
                  <a:pt x="25" y="269"/>
                </a:cubicBezTo>
                <a:cubicBezTo>
                  <a:pt x="25" y="269"/>
                  <a:pt x="25" y="269"/>
                  <a:pt x="25" y="269"/>
                </a:cubicBezTo>
              </a:path>
            </a:pathLst>
          </a:custGeom>
          <a:noFill/>
          <a:ln w="158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5ACAC8-1314-43C9-886A-559E5389940A}"/>
              </a:ext>
            </a:extLst>
          </p:cNvPr>
          <p:cNvSpPr txBox="1"/>
          <p:nvPr/>
        </p:nvSpPr>
        <p:spPr>
          <a:xfrm>
            <a:off x="834920" y="1317612"/>
            <a:ext cx="10680153" cy="609782"/>
          </a:xfrm>
          <a:prstGeom prst="rect">
            <a:avLst/>
          </a:prstGeom>
          <a:noFill/>
        </p:spPr>
        <p:txBody>
          <a:bodyPr wrap="square" lIns="175736" tIns="140589" rIns="175736" bIns="140589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134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F80D6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Speed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353" b="0" i="1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and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F80D6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75730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C398EA-A333-49CA-A14A-67A4D261D3BC}"/>
              </a:ext>
            </a:extLst>
          </p:cNvPr>
          <p:cNvSpPr txBox="1"/>
          <p:nvPr/>
        </p:nvSpPr>
        <p:spPr>
          <a:xfrm>
            <a:off x="834920" y="1317612"/>
            <a:ext cx="10680153" cy="609782"/>
          </a:xfrm>
          <a:prstGeom prst="rect">
            <a:avLst/>
          </a:prstGeom>
          <a:noFill/>
        </p:spPr>
        <p:txBody>
          <a:bodyPr wrap="square" lIns="175736" tIns="140589" rIns="175736" bIns="140589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134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F80D6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Speed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353" b="0" i="1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and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F80D6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Control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5C5483-7508-4DC2-BD7F-3C4AD4933421}"/>
              </a:ext>
            </a:extLst>
          </p:cNvPr>
          <p:cNvGrpSpPr/>
          <p:nvPr/>
        </p:nvGrpSpPr>
        <p:grpSpPr>
          <a:xfrm>
            <a:off x="3789919" y="2196407"/>
            <a:ext cx="3599875" cy="3599875"/>
            <a:chOff x="4909480" y="2110683"/>
            <a:chExt cx="2579358" cy="2579358"/>
          </a:xfrm>
          <a:solidFill>
            <a:schemeClr val="bg1">
              <a:lumMod val="95000"/>
            </a:schemeClr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5E5CF9-D989-4B21-B164-45AAD005AC81}"/>
                </a:ext>
              </a:extLst>
            </p:cNvPr>
            <p:cNvSpPr/>
            <p:nvPr/>
          </p:nvSpPr>
          <p:spPr bwMode="auto">
            <a:xfrm>
              <a:off x="4909480" y="2110683"/>
              <a:ext cx="2579358" cy="25793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cloud">
              <a:extLst>
                <a:ext uri="{FF2B5EF4-FFF2-40B4-BE49-F238E27FC236}">
                  <a16:creationId xmlns:a16="http://schemas.microsoft.com/office/drawing/2014/main" id="{C7709945-AED0-4996-88B1-B267DA171A6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415287" y="2812279"/>
              <a:ext cx="1618576" cy="103118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grp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DF48CD-C6AA-4593-840A-23E4B96ABE1A}"/>
              </a:ext>
            </a:extLst>
          </p:cNvPr>
          <p:cNvGrpSpPr/>
          <p:nvPr/>
        </p:nvGrpSpPr>
        <p:grpSpPr>
          <a:xfrm>
            <a:off x="8726899" y="4882027"/>
            <a:ext cx="717037" cy="717037"/>
            <a:chOff x="1371918" y="1375804"/>
            <a:chExt cx="731520" cy="731520"/>
          </a:xfrm>
          <a:solidFill>
            <a:schemeClr val="bg1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9EEC9D2-E7E8-4C79-AAD8-78E1FEDD8874}"/>
                </a:ext>
              </a:extLst>
            </p:cNvPr>
            <p:cNvSpPr/>
            <p:nvPr/>
          </p:nvSpPr>
          <p:spPr bwMode="auto">
            <a:xfrm>
              <a:off x="1371918" y="1375804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F7E896D-B20B-4CBD-88B1-2FB24045DC7B}"/>
                </a:ext>
              </a:extLst>
            </p:cNvPr>
            <p:cNvSpPr/>
            <p:nvPr/>
          </p:nvSpPr>
          <p:spPr bwMode="auto">
            <a:xfrm>
              <a:off x="1463358" y="1467244"/>
              <a:ext cx="548640" cy="5486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rackers_EADF_bidi">
              <a:extLst>
                <a:ext uri="{FF2B5EF4-FFF2-40B4-BE49-F238E27FC236}">
                  <a16:creationId xmlns:a16="http://schemas.microsoft.com/office/drawing/2014/main" id="{3AFBEE40-9ED6-4D3E-BCA2-3258968282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1155" y="1582680"/>
              <a:ext cx="233046" cy="317768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500 w 2750"/>
                <a:gd name="T33" fmla="*/ 1750 h 3750"/>
                <a:gd name="T34" fmla="*/ 1500 w 2750"/>
                <a:gd name="T35" fmla="*/ 1750 h 3750"/>
                <a:gd name="T36" fmla="*/ 1500 w 2750"/>
                <a:gd name="T37" fmla="*/ 2500 h 3750"/>
                <a:gd name="T38" fmla="*/ 500 w 2750"/>
                <a:gd name="T39" fmla="*/ 2500 h 3750"/>
                <a:gd name="T40" fmla="*/ 1500 w 2750"/>
                <a:gd name="T41" fmla="*/ 3250 h 3750"/>
                <a:gd name="T42" fmla="*/ 500 w 2750"/>
                <a:gd name="T43" fmla="*/ 3250 h 3750"/>
                <a:gd name="T44" fmla="*/ 1750 w 2750"/>
                <a:gd name="T45" fmla="*/ 1500 h 3750"/>
                <a:gd name="T46" fmla="*/ 2000 w 2750"/>
                <a:gd name="T47" fmla="*/ 1750 h 3750"/>
                <a:gd name="T48" fmla="*/ 2375 w 2750"/>
                <a:gd name="T49" fmla="*/ 1375 h 3750"/>
                <a:gd name="T50" fmla="*/ 1750 w 2750"/>
                <a:gd name="T51" fmla="*/ 2250 h 3750"/>
                <a:gd name="T52" fmla="*/ 2000 w 2750"/>
                <a:gd name="T53" fmla="*/ 2500 h 3750"/>
                <a:gd name="T54" fmla="*/ 2375 w 2750"/>
                <a:gd name="T55" fmla="*/ 2125 h 3750"/>
                <a:gd name="T56" fmla="*/ 1750 w 2750"/>
                <a:gd name="T57" fmla="*/ 3000 h 3750"/>
                <a:gd name="T58" fmla="*/ 2000 w 2750"/>
                <a:gd name="T59" fmla="*/ 3250 h 3750"/>
                <a:gd name="T60" fmla="*/ 237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500" y="1750"/>
                  </a:moveTo>
                  <a:cubicBezTo>
                    <a:pt x="1500" y="1750"/>
                    <a:pt x="1500" y="1750"/>
                    <a:pt x="1500" y="1750"/>
                  </a:cubicBezTo>
                  <a:moveTo>
                    <a:pt x="1500" y="2500"/>
                  </a:moveTo>
                  <a:cubicBezTo>
                    <a:pt x="500" y="2500"/>
                    <a:pt x="500" y="2500"/>
                    <a:pt x="500" y="2500"/>
                  </a:cubicBezTo>
                  <a:moveTo>
                    <a:pt x="1500" y="3250"/>
                  </a:moveTo>
                  <a:cubicBezTo>
                    <a:pt x="500" y="3250"/>
                    <a:pt x="500" y="3250"/>
                    <a:pt x="500" y="3250"/>
                  </a:cubicBezTo>
                  <a:moveTo>
                    <a:pt x="1750" y="1500"/>
                  </a:moveTo>
                  <a:cubicBezTo>
                    <a:pt x="2000" y="1750"/>
                    <a:pt x="2000" y="1750"/>
                    <a:pt x="2000" y="1750"/>
                  </a:cubicBezTo>
                  <a:cubicBezTo>
                    <a:pt x="2375" y="1375"/>
                    <a:pt x="2375" y="1375"/>
                    <a:pt x="2375" y="1375"/>
                  </a:cubicBezTo>
                  <a:moveTo>
                    <a:pt x="1750" y="2250"/>
                  </a:moveTo>
                  <a:cubicBezTo>
                    <a:pt x="2000" y="2500"/>
                    <a:pt x="2000" y="2500"/>
                    <a:pt x="2000" y="2500"/>
                  </a:cubicBezTo>
                  <a:cubicBezTo>
                    <a:pt x="2375" y="2125"/>
                    <a:pt x="2375" y="2125"/>
                    <a:pt x="2375" y="2125"/>
                  </a:cubicBezTo>
                  <a:moveTo>
                    <a:pt x="1750" y="3000"/>
                  </a:moveTo>
                  <a:cubicBezTo>
                    <a:pt x="2000" y="3250"/>
                    <a:pt x="2000" y="3250"/>
                    <a:pt x="2000" y="3250"/>
                  </a:cubicBezTo>
                  <a:cubicBezTo>
                    <a:pt x="2375" y="2875"/>
                    <a:pt x="2375" y="2875"/>
                    <a:pt x="2375" y="2875"/>
                  </a:cubicBezTo>
                </a:path>
              </a:pathLst>
            </a:custGeom>
            <a:noFill/>
            <a:ln w="1587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8A6FCE-1CA4-4F2C-AC4E-43734BD984F4}"/>
              </a:ext>
            </a:extLst>
          </p:cNvPr>
          <p:cNvGrpSpPr/>
          <p:nvPr/>
        </p:nvGrpSpPr>
        <p:grpSpPr>
          <a:xfrm>
            <a:off x="8726899" y="3696728"/>
            <a:ext cx="717037" cy="717037"/>
            <a:chOff x="4358958" y="1375804"/>
            <a:chExt cx="731520" cy="731520"/>
          </a:xfrm>
          <a:solidFill>
            <a:schemeClr val="bg1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88A198D-319E-4564-97E0-8E45485F8C05}"/>
                </a:ext>
              </a:extLst>
            </p:cNvPr>
            <p:cNvSpPr/>
            <p:nvPr/>
          </p:nvSpPr>
          <p:spPr bwMode="auto">
            <a:xfrm>
              <a:off x="4358958" y="1375804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E402BF-D8ED-4AAE-AE6B-532D3F585FBE}"/>
                </a:ext>
              </a:extLst>
            </p:cNvPr>
            <p:cNvSpPr/>
            <p:nvPr/>
          </p:nvSpPr>
          <p:spPr bwMode="auto">
            <a:xfrm>
              <a:off x="4450398" y="1467244"/>
              <a:ext cx="548640" cy="5486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money_2">
              <a:extLst>
                <a:ext uri="{FF2B5EF4-FFF2-40B4-BE49-F238E27FC236}">
                  <a16:creationId xmlns:a16="http://schemas.microsoft.com/office/drawing/2014/main" id="{730E0923-3E8B-4073-AA42-C4B6B17C26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28122" y="1531183"/>
              <a:ext cx="393192" cy="414574"/>
            </a:xfrm>
            <a:custGeom>
              <a:avLst/>
              <a:gdLst>
                <a:gd name="T0" fmla="*/ 307 w 307"/>
                <a:gd name="T1" fmla="*/ 163 h 326"/>
                <a:gd name="T2" fmla="*/ 282 w 307"/>
                <a:gd name="T3" fmla="*/ 244 h 326"/>
                <a:gd name="T4" fmla="*/ 82 w 307"/>
                <a:gd name="T5" fmla="*/ 281 h 326"/>
                <a:gd name="T6" fmla="*/ 45 w 307"/>
                <a:gd name="T7" fmla="*/ 82 h 326"/>
                <a:gd name="T8" fmla="*/ 245 w 307"/>
                <a:gd name="T9" fmla="*/ 45 h 326"/>
                <a:gd name="T10" fmla="*/ 297 w 307"/>
                <a:gd name="T11" fmla="*/ 110 h 326"/>
                <a:gd name="T12" fmla="*/ 257 w 307"/>
                <a:gd name="T13" fmla="*/ 99 h 326"/>
                <a:gd name="T14" fmla="*/ 297 w 307"/>
                <a:gd name="T15" fmla="*/ 109 h 326"/>
                <a:gd name="T16" fmla="*/ 307 w 307"/>
                <a:gd name="T17" fmla="*/ 70 h 326"/>
                <a:gd name="T18" fmla="*/ 126 w 307"/>
                <a:gd name="T19" fmla="*/ 199 h 326"/>
                <a:gd name="T20" fmla="*/ 182 w 307"/>
                <a:gd name="T21" fmla="*/ 199 h 326"/>
                <a:gd name="T22" fmla="*/ 202 w 307"/>
                <a:gd name="T23" fmla="*/ 179 h 326"/>
                <a:gd name="T24" fmla="*/ 182 w 307"/>
                <a:gd name="T25" fmla="*/ 158 h 326"/>
                <a:gd name="T26" fmla="*/ 147 w 307"/>
                <a:gd name="T27" fmla="*/ 158 h 326"/>
                <a:gd name="T28" fmla="*/ 126 w 307"/>
                <a:gd name="T29" fmla="*/ 137 h 326"/>
                <a:gd name="T30" fmla="*/ 147 w 307"/>
                <a:gd name="T31" fmla="*/ 117 h 326"/>
                <a:gd name="T32" fmla="*/ 201 w 307"/>
                <a:gd name="T33" fmla="*/ 117 h 326"/>
                <a:gd name="T34" fmla="*/ 164 w 307"/>
                <a:gd name="T35" fmla="*/ 88 h 326"/>
                <a:gd name="T36" fmla="*/ 164 w 307"/>
                <a:gd name="T37" fmla="*/ 2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" h="326">
                  <a:moveTo>
                    <a:pt x="307" y="163"/>
                  </a:moveTo>
                  <a:cubicBezTo>
                    <a:pt x="307" y="191"/>
                    <a:pt x="299" y="219"/>
                    <a:pt x="282" y="244"/>
                  </a:cubicBezTo>
                  <a:cubicBezTo>
                    <a:pt x="237" y="310"/>
                    <a:pt x="148" y="326"/>
                    <a:pt x="82" y="281"/>
                  </a:cubicBezTo>
                  <a:cubicBezTo>
                    <a:pt x="17" y="236"/>
                    <a:pt x="0" y="147"/>
                    <a:pt x="45" y="82"/>
                  </a:cubicBezTo>
                  <a:cubicBezTo>
                    <a:pt x="90" y="16"/>
                    <a:pt x="179" y="0"/>
                    <a:pt x="245" y="45"/>
                  </a:cubicBezTo>
                  <a:cubicBezTo>
                    <a:pt x="269" y="61"/>
                    <a:pt x="287" y="84"/>
                    <a:pt x="297" y="110"/>
                  </a:cubicBezTo>
                  <a:moveTo>
                    <a:pt x="257" y="99"/>
                  </a:moveTo>
                  <a:cubicBezTo>
                    <a:pt x="297" y="109"/>
                    <a:pt x="297" y="109"/>
                    <a:pt x="297" y="109"/>
                  </a:cubicBezTo>
                  <a:cubicBezTo>
                    <a:pt x="307" y="70"/>
                    <a:pt x="307" y="70"/>
                    <a:pt x="307" y="70"/>
                  </a:cubicBezTo>
                  <a:moveTo>
                    <a:pt x="126" y="199"/>
                  </a:moveTo>
                  <a:cubicBezTo>
                    <a:pt x="182" y="199"/>
                    <a:pt x="182" y="199"/>
                    <a:pt x="182" y="199"/>
                  </a:cubicBezTo>
                  <a:cubicBezTo>
                    <a:pt x="193" y="199"/>
                    <a:pt x="202" y="190"/>
                    <a:pt x="202" y="179"/>
                  </a:cubicBezTo>
                  <a:cubicBezTo>
                    <a:pt x="202" y="168"/>
                    <a:pt x="193" y="158"/>
                    <a:pt x="182" y="158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36" y="158"/>
                    <a:pt x="126" y="148"/>
                    <a:pt x="126" y="137"/>
                  </a:cubicBezTo>
                  <a:cubicBezTo>
                    <a:pt x="126" y="126"/>
                    <a:pt x="136" y="117"/>
                    <a:pt x="147" y="117"/>
                  </a:cubicBezTo>
                  <a:cubicBezTo>
                    <a:pt x="201" y="117"/>
                    <a:pt x="201" y="117"/>
                    <a:pt x="201" y="117"/>
                  </a:cubicBezTo>
                  <a:moveTo>
                    <a:pt x="164" y="88"/>
                  </a:moveTo>
                  <a:cubicBezTo>
                    <a:pt x="164" y="226"/>
                    <a:pt x="164" y="226"/>
                    <a:pt x="164" y="226"/>
                  </a:cubicBezTo>
                </a:path>
              </a:pathLst>
            </a:custGeom>
            <a:noFill/>
            <a:ln w="1587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FB7C7-0A22-4A27-9039-C984AB60CE9C}"/>
              </a:ext>
            </a:extLst>
          </p:cNvPr>
          <p:cNvGrpSpPr/>
          <p:nvPr/>
        </p:nvGrpSpPr>
        <p:grpSpPr>
          <a:xfrm>
            <a:off x="8726899" y="2414007"/>
            <a:ext cx="717037" cy="717037"/>
            <a:chOff x="8902271" y="2461768"/>
            <a:chExt cx="731520" cy="731520"/>
          </a:xfrm>
          <a:solidFill>
            <a:schemeClr val="bg1"/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E5F6B69-3724-4562-B640-653DBDE7A60A}"/>
                </a:ext>
              </a:extLst>
            </p:cNvPr>
            <p:cNvSpPr/>
            <p:nvPr/>
          </p:nvSpPr>
          <p:spPr bwMode="auto">
            <a:xfrm>
              <a:off x="8902271" y="2461768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84202A1-DF2D-4547-AB53-DCFE7FF3D19D}"/>
                </a:ext>
              </a:extLst>
            </p:cNvPr>
            <p:cNvSpPr/>
            <p:nvPr/>
          </p:nvSpPr>
          <p:spPr bwMode="auto">
            <a:xfrm>
              <a:off x="8993711" y="2553208"/>
              <a:ext cx="548640" cy="5486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PostUpdateLegacy_E1D7">
              <a:extLst>
                <a:ext uri="{FF2B5EF4-FFF2-40B4-BE49-F238E27FC236}">
                  <a16:creationId xmlns:a16="http://schemas.microsoft.com/office/drawing/2014/main" id="{37650D6F-8277-45E5-B860-CFCB2DA668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08367" y="2745472"/>
              <a:ext cx="319328" cy="164112"/>
            </a:xfrm>
            <a:custGeom>
              <a:avLst/>
              <a:gdLst>
                <a:gd name="T0" fmla="*/ 270 w 1041"/>
                <a:gd name="T1" fmla="*/ 268 h 535"/>
                <a:gd name="T2" fmla="*/ 68 w 1041"/>
                <a:gd name="T3" fmla="*/ 268 h 535"/>
                <a:gd name="T4" fmla="*/ 269 w 1041"/>
                <a:gd name="T5" fmla="*/ 133 h 535"/>
                <a:gd name="T6" fmla="*/ 0 w 1041"/>
                <a:gd name="T7" fmla="*/ 133 h 535"/>
                <a:gd name="T8" fmla="*/ 270 w 1041"/>
                <a:gd name="T9" fmla="*/ 404 h 535"/>
                <a:gd name="T10" fmla="*/ 135 w 1041"/>
                <a:gd name="T11" fmla="*/ 404 h 535"/>
                <a:gd name="T12" fmla="*/ 1041 w 1041"/>
                <a:gd name="T13" fmla="*/ 0 h 535"/>
                <a:gd name="T14" fmla="*/ 371 w 1041"/>
                <a:gd name="T15" fmla="*/ 0 h 535"/>
                <a:gd name="T16" fmla="*/ 371 w 1041"/>
                <a:gd name="T17" fmla="*/ 535 h 535"/>
                <a:gd name="T18" fmla="*/ 1041 w 1041"/>
                <a:gd name="T19" fmla="*/ 535 h 535"/>
                <a:gd name="T20" fmla="*/ 1041 w 1041"/>
                <a:gd name="T21" fmla="*/ 0 h 535"/>
                <a:gd name="T22" fmla="*/ 671 w 1041"/>
                <a:gd name="T23" fmla="*/ 268 h 535"/>
                <a:gd name="T24" fmla="*/ 469 w 1041"/>
                <a:gd name="T25" fmla="*/ 268 h 535"/>
                <a:gd name="T26" fmla="*/ 942 w 1041"/>
                <a:gd name="T27" fmla="*/ 133 h 535"/>
                <a:gd name="T28" fmla="*/ 469 w 1041"/>
                <a:gd name="T29" fmla="*/ 133 h 535"/>
                <a:gd name="T30" fmla="*/ 672 w 1041"/>
                <a:gd name="T31" fmla="*/ 404 h 535"/>
                <a:gd name="T32" fmla="*/ 469 w 1041"/>
                <a:gd name="T33" fmla="*/ 404 h 535"/>
                <a:gd name="T34" fmla="*/ 909 w 1041"/>
                <a:gd name="T35" fmla="*/ 267 h 535"/>
                <a:gd name="T36" fmla="*/ 772 w 1041"/>
                <a:gd name="T37" fmla="*/ 267 h 535"/>
                <a:gd name="T38" fmla="*/ 772 w 1041"/>
                <a:gd name="T39" fmla="*/ 404 h 535"/>
                <a:gd name="T40" fmla="*/ 909 w 1041"/>
                <a:gd name="T41" fmla="*/ 404 h 535"/>
                <a:gd name="T42" fmla="*/ 909 w 1041"/>
                <a:gd name="T43" fmla="*/ 26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1" h="535">
                  <a:moveTo>
                    <a:pt x="270" y="268"/>
                  </a:moveTo>
                  <a:lnTo>
                    <a:pt x="68" y="268"/>
                  </a:lnTo>
                  <a:moveTo>
                    <a:pt x="269" y="133"/>
                  </a:moveTo>
                  <a:lnTo>
                    <a:pt x="0" y="133"/>
                  </a:lnTo>
                  <a:moveTo>
                    <a:pt x="270" y="404"/>
                  </a:moveTo>
                  <a:lnTo>
                    <a:pt x="135" y="404"/>
                  </a:lnTo>
                  <a:moveTo>
                    <a:pt x="1041" y="0"/>
                  </a:moveTo>
                  <a:lnTo>
                    <a:pt x="371" y="0"/>
                  </a:lnTo>
                  <a:lnTo>
                    <a:pt x="371" y="535"/>
                  </a:lnTo>
                  <a:lnTo>
                    <a:pt x="1041" y="535"/>
                  </a:lnTo>
                  <a:lnTo>
                    <a:pt x="1041" y="0"/>
                  </a:lnTo>
                  <a:moveTo>
                    <a:pt x="671" y="268"/>
                  </a:moveTo>
                  <a:lnTo>
                    <a:pt x="469" y="268"/>
                  </a:lnTo>
                  <a:moveTo>
                    <a:pt x="942" y="133"/>
                  </a:moveTo>
                  <a:lnTo>
                    <a:pt x="469" y="133"/>
                  </a:lnTo>
                  <a:moveTo>
                    <a:pt x="672" y="404"/>
                  </a:moveTo>
                  <a:lnTo>
                    <a:pt x="469" y="404"/>
                  </a:lnTo>
                  <a:moveTo>
                    <a:pt x="909" y="267"/>
                  </a:moveTo>
                  <a:lnTo>
                    <a:pt x="772" y="267"/>
                  </a:lnTo>
                  <a:lnTo>
                    <a:pt x="772" y="404"/>
                  </a:lnTo>
                  <a:lnTo>
                    <a:pt x="909" y="404"/>
                  </a:lnTo>
                  <a:lnTo>
                    <a:pt x="909" y="267"/>
                  </a:lnTo>
                </a:path>
              </a:pathLst>
            </a:custGeom>
            <a:noFill/>
            <a:ln w="15875" cap="sq">
              <a:solidFill>
                <a:schemeClr val="tx2"/>
              </a:solidFill>
              <a:prstDash val="solid"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2DD513AE-1E30-472F-891E-CA5ECB22EFCB}"/>
              </a:ext>
            </a:extLst>
          </p:cNvPr>
          <p:cNvSpPr/>
          <p:nvPr/>
        </p:nvSpPr>
        <p:spPr bwMode="auto">
          <a:xfrm>
            <a:off x="868948" y="3508529"/>
            <a:ext cx="1649832" cy="2171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9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Developers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6DE6C6-A69A-4C8B-876E-C16ACD54B349}"/>
              </a:ext>
            </a:extLst>
          </p:cNvPr>
          <p:cNvCxnSpPr>
            <a:cxnSpLocks/>
          </p:cNvCxnSpPr>
          <p:nvPr/>
        </p:nvCxnSpPr>
        <p:spPr>
          <a:xfrm>
            <a:off x="2452815" y="4221501"/>
            <a:ext cx="2252159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ash"/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ear">
            <a:extLst>
              <a:ext uri="{FF2B5EF4-FFF2-40B4-BE49-F238E27FC236}">
                <a16:creationId xmlns:a16="http://schemas.microsoft.com/office/drawing/2014/main" id="{0F474305-14CD-464D-870E-68D384903A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74103" y="3925828"/>
            <a:ext cx="540117" cy="537779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6" name="gear">
            <a:extLst>
              <a:ext uri="{FF2B5EF4-FFF2-40B4-BE49-F238E27FC236}">
                <a16:creationId xmlns:a16="http://schemas.microsoft.com/office/drawing/2014/main" id="{E062CA04-9A5A-43C9-977E-9DFC82FB1E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90406" y="3612897"/>
            <a:ext cx="540117" cy="537779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7" name="gear">
            <a:extLst>
              <a:ext uri="{FF2B5EF4-FFF2-40B4-BE49-F238E27FC236}">
                <a16:creationId xmlns:a16="http://schemas.microsoft.com/office/drawing/2014/main" id="{3CADF077-AE5F-43D7-9DA9-DBA050FD33E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38718" y="4001700"/>
            <a:ext cx="540117" cy="537779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40D5CD-27C8-4E4C-982F-3BC40DB8D222}"/>
              </a:ext>
            </a:extLst>
          </p:cNvPr>
          <p:cNvSpPr/>
          <p:nvPr/>
        </p:nvSpPr>
        <p:spPr bwMode="auto">
          <a:xfrm>
            <a:off x="5018643" y="2787175"/>
            <a:ext cx="3685500" cy="1159341"/>
          </a:xfrm>
          <a:custGeom>
            <a:avLst/>
            <a:gdLst>
              <a:gd name="connsiteX0" fmla="*/ 3836504 w 3836504"/>
              <a:gd name="connsiteY0" fmla="*/ 0 h 1182756"/>
              <a:gd name="connsiteX1" fmla="*/ 0 w 3836504"/>
              <a:gd name="connsiteY1" fmla="*/ 0 h 1182756"/>
              <a:gd name="connsiteX2" fmla="*/ 0 w 3836504"/>
              <a:gd name="connsiteY2" fmla="*/ 1182756 h 118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504" h="1182756">
                <a:moveTo>
                  <a:pt x="3836504" y="0"/>
                </a:moveTo>
                <a:lnTo>
                  <a:pt x="0" y="0"/>
                </a:lnTo>
                <a:lnTo>
                  <a:pt x="0" y="1182756"/>
                </a:lnTo>
              </a:path>
            </a:pathLst>
          </a:custGeom>
          <a:ln w="25400" cap="rnd">
            <a:solidFill>
              <a:schemeClr val="bg2">
                <a:lumMod val="75000"/>
              </a:schemeClr>
            </a:solidFill>
            <a:prstDash val="sysDash"/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C3FAAF8-276B-46CB-9588-64F51217C9EA}"/>
              </a:ext>
            </a:extLst>
          </p:cNvPr>
          <p:cNvSpPr/>
          <p:nvPr/>
        </p:nvSpPr>
        <p:spPr bwMode="auto">
          <a:xfrm flipV="1">
            <a:off x="6237219" y="4536133"/>
            <a:ext cx="2466924" cy="727857"/>
          </a:xfrm>
          <a:custGeom>
            <a:avLst/>
            <a:gdLst>
              <a:gd name="connsiteX0" fmla="*/ 3836504 w 3836504"/>
              <a:gd name="connsiteY0" fmla="*/ 0 h 1182756"/>
              <a:gd name="connsiteX1" fmla="*/ 0 w 3836504"/>
              <a:gd name="connsiteY1" fmla="*/ 0 h 1182756"/>
              <a:gd name="connsiteX2" fmla="*/ 0 w 3836504"/>
              <a:gd name="connsiteY2" fmla="*/ 1182756 h 118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504" h="1182756">
                <a:moveTo>
                  <a:pt x="3836504" y="0"/>
                </a:moveTo>
                <a:lnTo>
                  <a:pt x="0" y="0"/>
                </a:lnTo>
                <a:lnTo>
                  <a:pt x="0" y="1182756"/>
                </a:lnTo>
              </a:path>
            </a:pathLst>
          </a:custGeom>
          <a:ln w="25400" cap="rnd">
            <a:solidFill>
              <a:schemeClr val="bg2">
                <a:lumMod val="75000"/>
              </a:schemeClr>
            </a:solidFill>
            <a:prstDash val="sysDash"/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3E202-DDAE-4F01-B5A5-5E6AEF1679F7}"/>
              </a:ext>
            </a:extLst>
          </p:cNvPr>
          <p:cNvSpPr/>
          <p:nvPr/>
        </p:nvSpPr>
        <p:spPr bwMode="auto">
          <a:xfrm>
            <a:off x="4402134" y="4700434"/>
            <a:ext cx="2541806" cy="434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9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Built-in controls through policy instead of workflow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335893-2D44-4235-9CFC-C1EB9E966BBD}"/>
              </a:ext>
            </a:extLst>
          </p:cNvPr>
          <p:cNvSpPr/>
          <p:nvPr/>
        </p:nvSpPr>
        <p:spPr bwMode="auto">
          <a:xfrm>
            <a:off x="5953910" y="3878321"/>
            <a:ext cx="2786317" cy="185105"/>
          </a:xfrm>
          <a:custGeom>
            <a:avLst/>
            <a:gdLst>
              <a:gd name="connsiteX0" fmla="*/ 0 w 2842592"/>
              <a:gd name="connsiteY0" fmla="*/ 0 h 188844"/>
              <a:gd name="connsiteX1" fmla="*/ 1311966 w 2842592"/>
              <a:gd name="connsiteY1" fmla="*/ 0 h 188844"/>
              <a:gd name="connsiteX2" fmla="*/ 1311966 w 2842592"/>
              <a:gd name="connsiteY2" fmla="*/ 188844 h 188844"/>
              <a:gd name="connsiteX3" fmla="*/ 2842592 w 2842592"/>
              <a:gd name="connsiteY3" fmla="*/ 188844 h 18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2592" h="188844">
                <a:moveTo>
                  <a:pt x="0" y="0"/>
                </a:moveTo>
                <a:lnTo>
                  <a:pt x="1311966" y="0"/>
                </a:lnTo>
                <a:lnTo>
                  <a:pt x="1311966" y="188844"/>
                </a:lnTo>
                <a:lnTo>
                  <a:pt x="2842592" y="188844"/>
                </a:lnTo>
              </a:path>
            </a:pathLst>
          </a:custGeom>
          <a:ln w="25400" cap="rnd">
            <a:solidFill>
              <a:schemeClr val="bg2">
                <a:lumMod val="75000"/>
              </a:schemeClr>
            </a:solidFill>
            <a:prstDash val="sysDash"/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9237A8-1B54-474F-A7D7-0A5831E93B57}"/>
              </a:ext>
            </a:extLst>
          </p:cNvPr>
          <p:cNvGrpSpPr/>
          <p:nvPr/>
        </p:nvGrpSpPr>
        <p:grpSpPr>
          <a:xfrm>
            <a:off x="7604025" y="3815174"/>
            <a:ext cx="548036" cy="548036"/>
            <a:chOff x="8273084" y="4939580"/>
            <a:chExt cx="559104" cy="559104"/>
          </a:xfrm>
          <a:solidFill>
            <a:schemeClr val="bg2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4402A4F-FED6-4EDB-AD1A-85C83838271B}"/>
                </a:ext>
              </a:extLst>
            </p:cNvPr>
            <p:cNvSpPr/>
            <p:nvPr/>
          </p:nvSpPr>
          <p:spPr bwMode="auto">
            <a:xfrm>
              <a:off x="8273084" y="4939580"/>
              <a:ext cx="559104" cy="559104"/>
            </a:xfrm>
            <a:prstGeom prst="ellipse">
              <a:avLst/>
            </a:prstGeom>
            <a:grpFill/>
            <a:ln w="762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check 3">
              <a:extLst>
                <a:ext uri="{FF2B5EF4-FFF2-40B4-BE49-F238E27FC236}">
                  <a16:creationId xmlns:a16="http://schemas.microsoft.com/office/drawing/2014/main" id="{231E667C-737F-40F3-BB55-FA210BF46B9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68690" y="5036252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grpFill/>
            <a:ln w="2222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62DAAC-390D-4A87-B10F-DF5E5A2DAADE}"/>
              </a:ext>
            </a:extLst>
          </p:cNvPr>
          <p:cNvGrpSpPr/>
          <p:nvPr/>
        </p:nvGrpSpPr>
        <p:grpSpPr>
          <a:xfrm>
            <a:off x="7604025" y="4969301"/>
            <a:ext cx="548036" cy="548036"/>
            <a:chOff x="8273084" y="4939580"/>
            <a:chExt cx="559104" cy="559104"/>
          </a:xfrm>
          <a:solidFill>
            <a:schemeClr val="bg2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E67EE8-14E6-448B-8CC3-478E600455F4}"/>
                </a:ext>
              </a:extLst>
            </p:cNvPr>
            <p:cNvSpPr/>
            <p:nvPr/>
          </p:nvSpPr>
          <p:spPr bwMode="auto">
            <a:xfrm>
              <a:off x="8273084" y="4939580"/>
              <a:ext cx="559104" cy="559104"/>
            </a:xfrm>
            <a:prstGeom prst="ellipse">
              <a:avLst/>
            </a:prstGeom>
            <a:grpFill/>
            <a:ln w="762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check 3">
              <a:extLst>
                <a:ext uri="{FF2B5EF4-FFF2-40B4-BE49-F238E27FC236}">
                  <a16:creationId xmlns:a16="http://schemas.microsoft.com/office/drawing/2014/main" id="{3686B2EA-903D-41E2-B6ED-079AE2EDED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68690" y="5036252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grpFill/>
            <a:ln w="2222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3FEB0F-B73C-4297-8F73-AEE52531AAC2}"/>
              </a:ext>
            </a:extLst>
          </p:cNvPr>
          <p:cNvGrpSpPr/>
          <p:nvPr/>
        </p:nvGrpSpPr>
        <p:grpSpPr>
          <a:xfrm>
            <a:off x="7604025" y="2512647"/>
            <a:ext cx="548036" cy="548036"/>
            <a:chOff x="8273084" y="4939580"/>
            <a:chExt cx="559104" cy="559104"/>
          </a:xfrm>
          <a:solidFill>
            <a:schemeClr val="bg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DB6A3DA-A9D5-444F-A67A-4B0E0482CE68}"/>
                </a:ext>
              </a:extLst>
            </p:cNvPr>
            <p:cNvSpPr/>
            <p:nvPr/>
          </p:nvSpPr>
          <p:spPr bwMode="auto">
            <a:xfrm>
              <a:off x="8273084" y="4939580"/>
              <a:ext cx="559104" cy="559104"/>
            </a:xfrm>
            <a:prstGeom prst="ellipse">
              <a:avLst/>
            </a:prstGeom>
            <a:grpFill/>
            <a:ln w="762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check 3">
              <a:extLst>
                <a:ext uri="{FF2B5EF4-FFF2-40B4-BE49-F238E27FC236}">
                  <a16:creationId xmlns:a16="http://schemas.microsoft.com/office/drawing/2014/main" id="{7B1BDEB6-2CBE-4FE0-BE55-ED06835BAC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68690" y="5036252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grpFill/>
            <a:ln w="2222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0" name="people_4">
            <a:extLst>
              <a:ext uri="{FF2B5EF4-FFF2-40B4-BE49-F238E27FC236}">
                <a16:creationId xmlns:a16="http://schemas.microsoft.com/office/drawing/2014/main" id="{4ED1C692-05D9-44B0-AF2A-EA71FD4797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71759" y="2793539"/>
            <a:ext cx="443435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E60477-DB54-4DE7-8EA2-0B570C5AD53C}"/>
              </a:ext>
            </a:extLst>
          </p:cNvPr>
          <p:cNvSpPr/>
          <p:nvPr/>
        </p:nvSpPr>
        <p:spPr bwMode="auto">
          <a:xfrm>
            <a:off x="834920" y="5050039"/>
            <a:ext cx="1649832" cy="2171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9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Operations</a:t>
            </a:r>
          </a:p>
        </p:txBody>
      </p:sp>
      <p:sp>
        <p:nvSpPr>
          <p:cNvPr id="54" name="people_4">
            <a:extLst>
              <a:ext uri="{FF2B5EF4-FFF2-40B4-BE49-F238E27FC236}">
                <a16:creationId xmlns:a16="http://schemas.microsoft.com/office/drawing/2014/main" id="{5F57B465-9C67-4116-8EA0-1E0D836DC8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37731" y="4335048"/>
            <a:ext cx="443435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867687-5944-4F30-A237-BA7561C208D1}"/>
              </a:ext>
            </a:extLst>
          </p:cNvPr>
          <p:cNvSpPr/>
          <p:nvPr/>
        </p:nvSpPr>
        <p:spPr bwMode="auto">
          <a:xfrm>
            <a:off x="9831288" y="4087988"/>
            <a:ext cx="1856532" cy="434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9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Cloud Custodian Team</a:t>
            </a:r>
          </a:p>
        </p:txBody>
      </p:sp>
      <p:sp>
        <p:nvSpPr>
          <p:cNvPr id="56" name="people_4">
            <a:extLst>
              <a:ext uri="{FF2B5EF4-FFF2-40B4-BE49-F238E27FC236}">
                <a16:creationId xmlns:a16="http://schemas.microsoft.com/office/drawing/2014/main" id="{B488E4F9-7384-445C-B9C6-D6FB93B7A2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34100" y="3481583"/>
            <a:ext cx="443435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900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8" grpId="0" animBg="1"/>
      <p:bldP spid="10" grpId="0" animBg="1"/>
      <p:bldP spid="55" grpId="0"/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C1E751-4B58-409E-9AF8-30E33CAA5CCF}"/>
              </a:ext>
            </a:extLst>
          </p:cNvPr>
          <p:cNvSpPr txBox="1">
            <a:spLocks/>
          </p:cNvSpPr>
          <p:nvPr/>
        </p:nvSpPr>
        <p:spPr>
          <a:xfrm>
            <a:off x="806335" y="1843132"/>
            <a:ext cx="7746538" cy="1315448"/>
          </a:xfrm>
          <a:prstGeom prst="rect">
            <a:avLst/>
          </a:prstGeom>
        </p:spPr>
        <p:txBody>
          <a:bodyPr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rgbClr val="C00000"/>
                </a:solidFill>
              </a:rPr>
              <a:t>Governance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980C84-59B5-498C-9CEB-9636FD356D31}"/>
              </a:ext>
            </a:extLst>
          </p:cNvPr>
          <p:cNvSpPr txBox="1">
            <a:spLocks/>
          </p:cNvSpPr>
          <p:nvPr/>
        </p:nvSpPr>
        <p:spPr>
          <a:xfrm>
            <a:off x="806335" y="3069383"/>
            <a:ext cx="7746538" cy="9039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dirty="0">
                <a:solidFill>
                  <a:srgbClr val="C00000"/>
                </a:solidFill>
                <a:latin typeface="Chiller" panose="04020404031007020602" pitchFamily="82" charset="0"/>
              </a:rPr>
              <a:t>The forgotten cloud killer</a:t>
            </a:r>
          </a:p>
        </p:txBody>
      </p:sp>
    </p:spTree>
    <p:extLst>
      <p:ext uri="{BB962C8B-B14F-4D97-AF65-F5344CB8AC3E}">
        <p14:creationId xmlns:p14="http://schemas.microsoft.com/office/powerpoint/2010/main" val="39111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49F4-4B49-4309-8122-4D3BC5FA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699"/>
            <a:ext cx="10801919" cy="553998"/>
          </a:xfrm>
        </p:spPr>
        <p:txBody>
          <a:bodyPr/>
          <a:lstStyle/>
          <a:p>
            <a:r>
              <a:rPr lang="en-US" dirty="0"/>
              <a:t>Key Azure governance technologies</a:t>
            </a:r>
            <a:endParaRPr lang="en-US" sz="3921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69D9CD7-8203-4879-B6FA-48C610A09D3D}"/>
              </a:ext>
            </a:extLst>
          </p:cNvPr>
          <p:cNvCxnSpPr/>
          <p:nvPr/>
        </p:nvCxnSpPr>
        <p:spPr>
          <a:xfrm>
            <a:off x="3924911" y="184232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643A370-BF09-495F-8FB2-472A8211D397}"/>
              </a:ext>
            </a:extLst>
          </p:cNvPr>
          <p:cNvCxnSpPr/>
          <p:nvPr/>
        </p:nvCxnSpPr>
        <p:spPr>
          <a:xfrm>
            <a:off x="8194782" y="184232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A220E81-3F3A-4DBE-871F-CE495D07A13C}"/>
              </a:ext>
            </a:extLst>
          </p:cNvPr>
          <p:cNvGrpSpPr/>
          <p:nvPr/>
        </p:nvGrpSpPr>
        <p:grpSpPr>
          <a:xfrm>
            <a:off x="495569" y="4654130"/>
            <a:ext cx="2633657" cy="1029821"/>
            <a:chOff x="583133" y="4434492"/>
            <a:chExt cx="2903107" cy="1029968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5C3FF9C-1EE1-45F8-82EC-59C752A15D37}"/>
                </a:ext>
              </a:extLst>
            </p:cNvPr>
            <p:cNvSpPr/>
            <p:nvPr/>
          </p:nvSpPr>
          <p:spPr bwMode="auto">
            <a:xfrm>
              <a:off x="583133" y="4434492"/>
              <a:ext cx="2779079" cy="6096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Policy</a:t>
              </a:r>
            </a:p>
          </p:txBody>
        </p:sp>
        <p:sp>
          <p:nvSpPr>
            <p:cNvPr id="181" name="Text Placeholder 22">
              <a:extLst>
                <a:ext uri="{FF2B5EF4-FFF2-40B4-BE49-F238E27FC236}">
                  <a16:creationId xmlns:a16="http://schemas.microsoft.com/office/drawing/2014/main" id="{E35F8C3A-257A-401B-92A4-AAF95876F30E}"/>
                </a:ext>
              </a:extLst>
            </p:cNvPr>
            <p:cNvSpPr txBox="1">
              <a:spLocks/>
            </p:cNvSpPr>
            <p:nvPr/>
          </p:nvSpPr>
          <p:spPr>
            <a:xfrm>
              <a:off x="583133" y="4891967"/>
              <a:ext cx="2903107" cy="572493"/>
            </a:xfrm>
            <a:prstGeom prst="rect">
              <a:avLst/>
            </a:prstGeom>
          </p:spPr>
          <p:txBody>
            <a:bodyPr wrap="square" lIns="182854" tIns="91414" rIns="91414" bIns="91414">
              <a:spAutoFit/>
            </a:bodyPr>
            <a:lstStyle>
              <a:defPPr>
                <a:defRPr lang="en-US"/>
              </a:defPPr>
              <a:lvl1pPr lvl="0" indent="0" algn="ctr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baseline="0">
                  <a:solidFill>
                    <a:srgbClr val="505050"/>
                  </a:solidFill>
                  <a:latin typeface="Segoe UI Semibold" panose="020B0702040204020203" pitchFamily="34" charset="0"/>
                  <a:ea typeface="ＭＳ Ｐゴシック" charset="0"/>
                  <a:cs typeface="Segoe UI Semibold" panose="020B0702040204020203" pitchFamily="34" charset="0"/>
                </a:defRPr>
              </a:lvl1pPr>
              <a:lvl2pPr marL="336145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2pPr>
              <a:lvl3pPr marL="560241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3pPr>
              <a:lvl4pPr marL="784338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4pPr>
              <a:lvl5pPr marL="1008434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5pPr>
              <a:lvl6pPr marL="2514931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6pPr>
              <a:lvl7pPr marL="2972195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7pPr>
              <a:lvl8pPr marL="3429454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8pPr>
              <a:lvl9pPr marL="3886718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9pPr>
            </a:lstStyle>
            <a:p>
              <a:pPr marL="0" marR="0" lvl="0" indent="0" algn="l" defTabSz="931506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Segoe UI Semilight" panose="020B0402040204020203" pitchFamily="34" charset="0"/>
                </a:rPr>
                <a:t>Enforce or audit rules to ensure compliance.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94FEE3-76F5-4594-90F7-4E9172C493E1}"/>
              </a:ext>
            </a:extLst>
          </p:cNvPr>
          <p:cNvGrpSpPr/>
          <p:nvPr/>
        </p:nvGrpSpPr>
        <p:grpSpPr>
          <a:xfrm>
            <a:off x="4456642" y="4654130"/>
            <a:ext cx="3359809" cy="1223720"/>
            <a:chOff x="4311047" y="4434492"/>
            <a:chExt cx="3493257" cy="1223895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26AE5686-7BEC-4842-A31C-9A9A4B66D26E}"/>
                </a:ext>
              </a:extLst>
            </p:cNvPr>
            <p:cNvSpPr/>
            <p:nvPr/>
          </p:nvSpPr>
          <p:spPr bwMode="auto">
            <a:xfrm>
              <a:off x="4311047" y="4434492"/>
              <a:ext cx="2651355" cy="6096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Blueprints</a:t>
              </a:r>
            </a:p>
          </p:txBody>
        </p:sp>
        <p:sp>
          <p:nvSpPr>
            <p:cNvPr id="204" name="Text Placeholder 22">
              <a:extLst>
                <a:ext uri="{FF2B5EF4-FFF2-40B4-BE49-F238E27FC236}">
                  <a16:creationId xmlns:a16="http://schemas.microsoft.com/office/drawing/2014/main" id="{83F5A580-675F-4C39-9D9F-3B0073A4F7E1}"/>
                </a:ext>
              </a:extLst>
            </p:cNvPr>
            <p:cNvSpPr txBox="1">
              <a:spLocks/>
            </p:cNvSpPr>
            <p:nvPr/>
          </p:nvSpPr>
          <p:spPr>
            <a:xfrm>
              <a:off x="4311047" y="4891967"/>
              <a:ext cx="3493257" cy="766420"/>
            </a:xfrm>
            <a:prstGeom prst="rect">
              <a:avLst/>
            </a:prstGeom>
          </p:spPr>
          <p:txBody>
            <a:bodyPr wrap="square" lIns="182854" tIns="91414" rIns="91414" bIns="91414">
              <a:spAutoFit/>
            </a:bodyPr>
            <a:lstStyle>
              <a:defPPr>
                <a:defRPr lang="en-US"/>
              </a:defPPr>
              <a:lvl1pPr lvl="0" indent="0" algn="ctr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baseline="0">
                  <a:solidFill>
                    <a:srgbClr val="505050"/>
                  </a:solidFill>
                  <a:latin typeface="Segoe UI Semibold" panose="020B0702040204020203" pitchFamily="34" charset="0"/>
                  <a:ea typeface="ＭＳ Ｐゴシック" charset="0"/>
                  <a:cs typeface="Segoe UI Semibold" panose="020B0702040204020203" pitchFamily="34" charset="0"/>
                </a:defRPr>
              </a:lvl1pPr>
              <a:lvl2pPr marL="336145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2pPr>
              <a:lvl3pPr marL="560241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3pPr>
              <a:lvl4pPr marL="784338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4pPr>
              <a:lvl5pPr marL="1008434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5pPr>
              <a:lvl6pPr marL="2514931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6pPr>
              <a:lvl7pPr marL="2972195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7pPr>
              <a:lvl8pPr marL="3429454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8pPr>
              <a:lvl9pPr marL="3886718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9pPr>
            </a:lstStyle>
            <a:p>
              <a:pPr marL="0" marR="0" lvl="0" indent="0" algn="l" defTabSz="931506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Segoe UI Semilight" panose="020B0402040204020203" pitchFamily="34" charset="0"/>
                </a:rPr>
                <a:t>Quickly create multiple subscriptions with resources, policies and users already setup.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229C6D3-75C9-4882-A3C4-A99D3D8D67B4}"/>
              </a:ext>
            </a:extLst>
          </p:cNvPr>
          <p:cNvGrpSpPr/>
          <p:nvPr/>
        </p:nvGrpSpPr>
        <p:grpSpPr>
          <a:xfrm>
            <a:off x="8532563" y="4654130"/>
            <a:ext cx="3349060" cy="1223722"/>
            <a:chOff x="8038961" y="4434492"/>
            <a:chExt cx="3566160" cy="1223893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0F00AF5-76DB-45D1-9D8F-733B46CC02F4}"/>
                </a:ext>
              </a:extLst>
            </p:cNvPr>
            <p:cNvSpPr/>
            <p:nvPr/>
          </p:nvSpPr>
          <p:spPr bwMode="auto">
            <a:xfrm>
              <a:off x="8038961" y="4434492"/>
              <a:ext cx="2803628" cy="6096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Management groups</a:t>
              </a:r>
            </a:p>
          </p:txBody>
        </p:sp>
        <p:sp>
          <p:nvSpPr>
            <p:cNvPr id="207" name="Text Placeholder 22">
              <a:extLst>
                <a:ext uri="{FF2B5EF4-FFF2-40B4-BE49-F238E27FC236}">
                  <a16:creationId xmlns:a16="http://schemas.microsoft.com/office/drawing/2014/main" id="{039F1053-94FF-4BE9-933B-8636D30C26AC}"/>
                </a:ext>
              </a:extLst>
            </p:cNvPr>
            <p:cNvSpPr txBox="1">
              <a:spLocks/>
            </p:cNvSpPr>
            <p:nvPr/>
          </p:nvSpPr>
          <p:spPr>
            <a:xfrm>
              <a:off x="8038961" y="4891967"/>
              <a:ext cx="3566160" cy="766418"/>
            </a:xfrm>
            <a:prstGeom prst="rect">
              <a:avLst/>
            </a:prstGeom>
          </p:spPr>
          <p:txBody>
            <a:bodyPr wrap="square" lIns="182854" tIns="91414" rIns="91414" bIns="91414">
              <a:spAutoFit/>
            </a:bodyPr>
            <a:lstStyle>
              <a:defPPr>
                <a:defRPr lang="en-US"/>
              </a:defPPr>
              <a:lvl1pPr lvl="0" indent="0" algn="ctr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baseline="0">
                  <a:solidFill>
                    <a:srgbClr val="505050"/>
                  </a:solidFill>
                  <a:latin typeface="Segoe UI Semibold" panose="020B0702040204020203" pitchFamily="34" charset="0"/>
                  <a:ea typeface="ＭＳ Ｐゴシック" charset="0"/>
                  <a:cs typeface="Segoe UI Semibold" panose="020B0702040204020203" pitchFamily="34" charset="0"/>
                </a:defRPr>
              </a:lvl1pPr>
              <a:lvl2pPr marL="336145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2pPr>
              <a:lvl3pPr marL="560241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3pPr>
              <a:lvl4pPr marL="784338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4pPr>
              <a:lvl5pPr marL="1008434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5pPr>
              <a:lvl6pPr marL="2514931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6pPr>
              <a:lvl7pPr marL="2972195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7pPr>
              <a:lvl8pPr marL="3429454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8pPr>
              <a:lvl9pPr marL="3886718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9pPr>
            </a:lstStyle>
            <a:p>
              <a:pPr marL="0" marR="0" lvl="0" indent="0" algn="l" defTabSz="931506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Segoe UI Semilight" panose="020B0402040204020203" pitchFamily="34" charset="0"/>
                </a:rPr>
                <a:t>Map your organizational structure into Azure to enable governance in multi-tenant and cross-regional scenarios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EA4DDA-6E6E-4CF5-8721-4FDF003667F9}"/>
              </a:ext>
            </a:extLst>
          </p:cNvPr>
          <p:cNvSpPr/>
          <p:nvPr/>
        </p:nvSpPr>
        <p:spPr>
          <a:xfrm>
            <a:off x="628111" y="2332546"/>
            <a:ext cx="2882157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policyRule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"if"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"not"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"field"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"location"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"[parameters('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listOfAllowedLocations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')]"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},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"then"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"effect"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"Deny"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EC5B7F-F9BF-43EC-BAE7-DD5DA79D6400}"/>
              </a:ext>
            </a:extLst>
          </p:cNvPr>
          <p:cNvGrpSpPr/>
          <p:nvPr/>
        </p:nvGrpSpPr>
        <p:grpSpPr>
          <a:xfrm>
            <a:off x="4618354" y="2004620"/>
            <a:ext cx="2875104" cy="2634782"/>
            <a:chOff x="4618354" y="2004620"/>
            <a:chExt cx="2875104" cy="26347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286D2C-7129-41ED-AE21-8816412B1AD8}"/>
                </a:ext>
              </a:extLst>
            </p:cNvPr>
            <p:cNvGrpSpPr/>
            <p:nvPr/>
          </p:nvGrpSpPr>
          <p:grpSpPr>
            <a:xfrm rot="5400000">
              <a:off x="4738515" y="1884459"/>
              <a:ext cx="2634782" cy="2875104"/>
              <a:chOff x="4664682" y="2055017"/>
              <a:chExt cx="1271669" cy="1271669"/>
            </a:xfrm>
          </p:grpSpPr>
          <p:sp>
            <p:nvSpPr>
              <p:cNvPr id="26" name="Education" title="Icon of a rolled paper with a ribbon stamped on it">
                <a:extLst>
                  <a:ext uri="{FF2B5EF4-FFF2-40B4-BE49-F238E27FC236}">
                    <a16:creationId xmlns:a16="http://schemas.microsoft.com/office/drawing/2014/main" id="{DB170BA2-3A2C-4D6C-A3CF-9E22892C8ED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64682" y="2055017"/>
                <a:ext cx="1271669" cy="1271669"/>
              </a:xfrm>
              <a:custGeom>
                <a:avLst/>
                <a:gdLst>
                  <a:gd name="T0" fmla="*/ 35 w 350"/>
                  <a:gd name="T1" fmla="*/ 350 h 350"/>
                  <a:gd name="T2" fmla="*/ 10 w 350"/>
                  <a:gd name="T3" fmla="*/ 340 h 350"/>
                  <a:gd name="T4" fmla="*/ 0 w 350"/>
                  <a:gd name="T5" fmla="*/ 315 h 350"/>
                  <a:gd name="T6" fmla="*/ 10 w 350"/>
                  <a:gd name="T7" fmla="*/ 290 h 350"/>
                  <a:gd name="T8" fmla="*/ 35 w 350"/>
                  <a:gd name="T9" fmla="*/ 280 h 350"/>
                  <a:gd name="T10" fmla="*/ 175 w 350"/>
                  <a:gd name="T11" fmla="*/ 280 h 350"/>
                  <a:gd name="T12" fmla="*/ 245 w 350"/>
                  <a:gd name="T13" fmla="*/ 280 h 350"/>
                  <a:gd name="T14" fmla="*/ 220 w 350"/>
                  <a:gd name="T15" fmla="*/ 290 h 350"/>
                  <a:gd name="T16" fmla="*/ 210 w 350"/>
                  <a:gd name="T17" fmla="*/ 315 h 350"/>
                  <a:gd name="T18" fmla="*/ 220 w 350"/>
                  <a:gd name="T19" fmla="*/ 340 h 350"/>
                  <a:gd name="T20" fmla="*/ 245 w 350"/>
                  <a:gd name="T21" fmla="*/ 350 h 350"/>
                  <a:gd name="T22" fmla="*/ 280 w 350"/>
                  <a:gd name="T23" fmla="*/ 70 h 350"/>
                  <a:gd name="T24" fmla="*/ 315 w 350"/>
                  <a:gd name="T25" fmla="*/ 70 h 350"/>
                  <a:gd name="T26" fmla="*/ 350 w 350"/>
                  <a:gd name="T27" fmla="*/ 35 h 350"/>
                  <a:gd name="T28" fmla="*/ 315 w 350"/>
                  <a:gd name="T29" fmla="*/ 0 h 350"/>
                  <a:gd name="T30" fmla="*/ 280 w 350"/>
                  <a:gd name="T31" fmla="*/ 35 h 350"/>
                  <a:gd name="T32" fmla="*/ 280 w 350"/>
                  <a:gd name="T33" fmla="*/ 222 h 350"/>
                  <a:gd name="T34" fmla="*/ 314 w 350"/>
                  <a:gd name="T35" fmla="*/ 0 h 350"/>
                  <a:gd name="T36" fmla="*/ 82 w 350"/>
                  <a:gd name="T37" fmla="*/ 0 h 350"/>
                  <a:gd name="T38" fmla="*/ 47 w 350"/>
                  <a:gd name="T39" fmla="*/ 35 h 350"/>
                  <a:gd name="T40" fmla="*/ 47 w 350"/>
                  <a:gd name="T41" fmla="*/ 268 h 350"/>
                  <a:gd name="T42" fmla="*/ 280 w 350"/>
                  <a:gd name="T43" fmla="*/ 222 h 350"/>
                  <a:gd name="T44" fmla="*/ 280 w 350"/>
                  <a:gd name="T45" fmla="*/ 315 h 350"/>
                  <a:gd name="T46" fmla="*/ 35 w 350"/>
                  <a:gd name="T47" fmla="*/ 350 h 350"/>
                  <a:gd name="T48" fmla="*/ 245 w 350"/>
                  <a:gd name="T49" fmla="*/ 350 h 350"/>
                  <a:gd name="T50" fmla="*/ 280 w 350"/>
                  <a:gd name="T51" fmla="*/ 315 h 350"/>
                  <a:gd name="T52" fmla="*/ 82 w 350"/>
                  <a:gd name="T53" fmla="*/ 70 h 350"/>
                  <a:gd name="T54" fmla="*/ 245 w 350"/>
                  <a:gd name="T55" fmla="*/ 70 h 350"/>
                  <a:gd name="T56" fmla="*/ 82 w 350"/>
                  <a:gd name="T57" fmla="*/ 117 h 350"/>
                  <a:gd name="T58" fmla="*/ 128 w 350"/>
                  <a:gd name="T59" fmla="*/ 117 h 350"/>
                  <a:gd name="T60" fmla="*/ 82 w 350"/>
                  <a:gd name="T61" fmla="*/ 163 h 350"/>
                  <a:gd name="T62" fmla="*/ 128 w 350"/>
                  <a:gd name="T63" fmla="*/ 163 h 350"/>
                  <a:gd name="T64" fmla="*/ 82 w 350"/>
                  <a:gd name="T65" fmla="*/ 210 h 350"/>
                  <a:gd name="T66" fmla="*/ 128 w 350"/>
                  <a:gd name="T67" fmla="*/ 210 h 350"/>
                  <a:gd name="T68" fmla="*/ 163 w 350"/>
                  <a:gd name="T69" fmla="*/ 152 h 350"/>
                  <a:gd name="T70" fmla="*/ 163 w 350"/>
                  <a:gd name="T71" fmla="*/ 245 h 350"/>
                  <a:gd name="T72" fmla="*/ 198 w 350"/>
                  <a:gd name="T73" fmla="*/ 228 h 350"/>
                  <a:gd name="T74" fmla="*/ 233 w 350"/>
                  <a:gd name="T75" fmla="*/ 245 h 350"/>
                  <a:gd name="T76" fmla="*/ 233 w 350"/>
                  <a:gd name="T77" fmla="*/ 152 h 350"/>
                  <a:gd name="T78" fmla="*/ 198 w 350"/>
                  <a:gd name="T79" fmla="*/ 117 h 350"/>
                  <a:gd name="T80" fmla="*/ 163 w 350"/>
                  <a:gd name="T81" fmla="*/ 152 h 350"/>
                  <a:gd name="T82" fmla="*/ 198 w 350"/>
                  <a:gd name="T83" fmla="*/ 187 h 350"/>
                  <a:gd name="T84" fmla="*/ 233 w 350"/>
                  <a:gd name="T85" fmla="*/ 152 h 350"/>
                  <a:gd name="T86" fmla="*/ 198 w 350"/>
                  <a:gd name="T87" fmla="*/ 117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0" h="350">
                    <a:moveTo>
                      <a:pt x="35" y="350"/>
                    </a:moveTo>
                    <a:cubicBezTo>
                      <a:pt x="25" y="350"/>
                      <a:pt x="17" y="346"/>
                      <a:pt x="10" y="340"/>
                    </a:cubicBezTo>
                    <a:cubicBezTo>
                      <a:pt x="4" y="333"/>
                      <a:pt x="0" y="325"/>
                      <a:pt x="0" y="315"/>
                    </a:cubicBezTo>
                    <a:cubicBezTo>
                      <a:pt x="0" y="305"/>
                      <a:pt x="4" y="297"/>
                      <a:pt x="10" y="290"/>
                    </a:cubicBezTo>
                    <a:cubicBezTo>
                      <a:pt x="17" y="284"/>
                      <a:pt x="25" y="280"/>
                      <a:pt x="35" y="280"/>
                    </a:cubicBezTo>
                    <a:cubicBezTo>
                      <a:pt x="175" y="280"/>
                      <a:pt x="175" y="280"/>
                      <a:pt x="175" y="280"/>
                    </a:cubicBezTo>
                    <a:cubicBezTo>
                      <a:pt x="245" y="280"/>
                      <a:pt x="245" y="280"/>
                      <a:pt x="245" y="280"/>
                    </a:cubicBezTo>
                    <a:cubicBezTo>
                      <a:pt x="235" y="280"/>
                      <a:pt x="227" y="284"/>
                      <a:pt x="220" y="290"/>
                    </a:cubicBezTo>
                    <a:cubicBezTo>
                      <a:pt x="214" y="297"/>
                      <a:pt x="210" y="305"/>
                      <a:pt x="210" y="315"/>
                    </a:cubicBezTo>
                    <a:cubicBezTo>
                      <a:pt x="210" y="325"/>
                      <a:pt x="214" y="333"/>
                      <a:pt x="220" y="340"/>
                    </a:cubicBezTo>
                    <a:cubicBezTo>
                      <a:pt x="227" y="346"/>
                      <a:pt x="235" y="350"/>
                      <a:pt x="245" y="350"/>
                    </a:cubicBezTo>
                    <a:moveTo>
                      <a:pt x="280" y="70"/>
                    </a:moveTo>
                    <a:cubicBezTo>
                      <a:pt x="315" y="70"/>
                      <a:pt x="315" y="70"/>
                      <a:pt x="315" y="70"/>
                    </a:cubicBezTo>
                    <a:cubicBezTo>
                      <a:pt x="334" y="70"/>
                      <a:pt x="350" y="54"/>
                      <a:pt x="350" y="35"/>
                    </a:cubicBezTo>
                    <a:cubicBezTo>
                      <a:pt x="350" y="16"/>
                      <a:pt x="334" y="0"/>
                      <a:pt x="315" y="0"/>
                    </a:cubicBezTo>
                    <a:cubicBezTo>
                      <a:pt x="296" y="0"/>
                      <a:pt x="280" y="16"/>
                      <a:pt x="280" y="35"/>
                    </a:cubicBezTo>
                    <a:cubicBezTo>
                      <a:pt x="280" y="222"/>
                      <a:pt x="280" y="222"/>
                      <a:pt x="280" y="222"/>
                    </a:cubicBezTo>
                    <a:moveTo>
                      <a:pt x="314" y="0"/>
                    </a:moveTo>
                    <a:cubicBezTo>
                      <a:pt x="82" y="0"/>
                      <a:pt x="82" y="0"/>
                      <a:pt x="82" y="0"/>
                    </a:cubicBezTo>
                    <a:cubicBezTo>
                      <a:pt x="62" y="0"/>
                      <a:pt x="47" y="16"/>
                      <a:pt x="47" y="35"/>
                    </a:cubicBezTo>
                    <a:cubicBezTo>
                      <a:pt x="47" y="268"/>
                      <a:pt x="47" y="268"/>
                      <a:pt x="47" y="268"/>
                    </a:cubicBezTo>
                    <a:moveTo>
                      <a:pt x="280" y="222"/>
                    </a:moveTo>
                    <a:cubicBezTo>
                      <a:pt x="280" y="315"/>
                      <a:pt x="280" y="315"/>
                      <a:pt x="280" y="315"/>
                    </a:cubicBezTo>
                    <a:moveTo>
                      <a:pt x="35" y="350"/>
                    </a:moveTo>
                    <a:cubicBezTo>
                      <a:pt x="245" y="350"/>
                      <a:pt x="245" y="350"/>
                      <a:pt x="245" y="350"/>
                    </a:cubicBezTo>
                    <a:cubicBezTo>
                      <a:pt x="264" y="350"/>
                      <a:pt x="280" y="334"/>
                      <a:pt x="280" y="315"/>
                    </a:cubicBezTo>
                    <a:moveTo>
                      <a:pt x="82" y="70"/>
                    </a:moveTo>
                    <a:cubicBezTo>
                      <a:pt x="245" y="70"/>
                      <a:pt x="245" y="70"/>
                      <a:pt x="245" y="70"/>
                    </a:cubicBezTo>
                    <a:moveTo>
                      <a:pt x="82" y="117"/>
                    </a:moveTo>
                    <a:cubicBezTo>
                      <a:pt x="128" y="117"/>
                      <a:pt x="128" y="117"/>
                      <a:pt x="128" y="117"/>
                    </a:cubicBezTo>
                    <a:moveTo>
                      <a:pt x="82" y="163"/>
                    </a:moveTo>
                    <a:cubicBezTo>
                      <a:pt x="128" y="163"/>
                      <a:pt x="128" y="163"/>
                      <a:pt x="128" y="163"/>
                    </a:cubicBezTo>
                    <a:moveTo>
                      <a:pt x="82" y="210"/>
                    </a:moveTo>
                    <a:cubicBezTo>
                      <a:pt x="128" y="210"/>
                      <a:pt x="128" y="210"/>
                      <a:pt x="128" y="210"/>
                    </a:cubicBezTo>
                    <a:moveTo>
                      <a:pt x="163" y="152"/>
                    </a:moveTo>
                    <a:cubicBezTo>
                      <a:pt x="163" y="245"/>
                      <a:pt x="163" y="245"/>
                      <a:pt x="163" y="245"/>
                    </a:cubicBezTo>
                    <a:cubicBezTo>
                      <a:pt x="198" y="228"/>
                      <a:pt x="198" y="228"/>
                      <a:pt x="198" y="228"/>
                    </a:cubicBezTo>
                    <a:cubicBezTo>
                      <a:pt x="233" y="245"/>
                      <a:pt x="233" y="245"/>
                      <a:pt x="233" y="245"/>
                    </a:cubicBezTo>
                    <a:cubicBezTo>
                      <a:pt x="233" y="152"/>
                      <a:pt x="233" y="152"/>
                      <a:pt x="233" y="152"/>
                    </a:cubicBezTo>
                    <a:moveTo>
                      <a:pt x="198" y="117"/>
                    </a:moveTo>
                    <a:cubicBezTo>
                      <a:pt x="179" y="117"/>
                      <a:pt x="163" y="132"/>
                      <a:pt x="163" y="152"/>
                    </a:cubicBezTo>
                    <a:cubicBezTo>
                      <a:pt x="163" y="171"/>
                      <a:pt x="179" y="187"/>
                      <a:pt x="198" y="187"/>
                    </a:cubicBezTo>
                    <a:cubicBezTo>
                      <a:pt x="218" y="187"/>
                      <a:pt x="233" y="171"/>
                      <a:pt x="233" y="152"/>
                    </a:cubicBezTo>
                    <a:cubicBezTo>
                      <a:pt x="233" y="132"/>
                      <a:pt x="218" y="117"/>
                      <a:pt x="198" y="117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bg2">
                    <a:lumMod val="75000"/>
                  </a:schemeClr>
                </a:solidFill>
                <a:prstDash val="solid"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C2073-EAF7-4EE4-B837-819BC6D922EC}"/>
                  </a:ext>
                </a:extLst>
              </p:cNvPr>
              <p:cNvSpPr/>
              <p:nvPr/>
            </p:nvSpPr>
            <p:spPr bwMode="auto">
              <a:xfrm>
                <a:off x="4892040" y="2166163"/>
                <a:ext cx="731520" cy="828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CAF0D120-A9AE-4321-B7E4-D9A472CE0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00755" y="2521528"/>
              <a:ext cx="515284" cy="514916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81685CE-8EF7-41D7-B486-DC18CF1866BB}"/>
                </a:ext>
              </a:extLst>
            </p:cNvPr>
            <p:cNvSpPr/>
            <p:nvPr/>
          </p:nvSpPr>
          <p:spPr>
            <a:xfrm>
              <a:off x="5321519" y="3002965"/>
              <a:ext cx="8813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Resources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9F4847-13EC-4103-BEEF-B2BDF979DC94}"/>
                </a:ext>
              </a:extLst>
            </p:cNvPr>
            <p:cNvSpPr/>
            <p:nvPr/>
          </p:nvSpPr>
          <p:spPr>
            <a:xfrm>
              <a:off x="5819399" y="3741877"/>
              <a:ext cx="700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Policies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0D4FC5DC-7061-4D9F-991F-B54B7C58A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4028" y="3279964"/>
              <a:ext cx="473900" cy="46679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7A5D06-DD35-4F4C-8171-48D7BBA8C44C}"/>
                </a:ext>
              </a:extLst>
            </p:cNvPr>
            <p:cNvSpPr/>
            <p:nvPr/>
          </p:nvSpPr>
          <p:spPr>
            <a:xfrm>
              <a:off x="6301808" y="3027253"/>
              <a:ext cx="5704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RBAC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B9EB815-0216-47D3-8CF9-F964C75A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8940" y="2562218"/>
              <a:ext cx="483529" cy="47422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950171-EF5F-4D21-8C1A-4C7843D987DB}"/>
              </a:ext>
            </a:extLst>
          </p:cNvPr>
          <p:cNvGrpSpPr/>
          <p:nvPr/>
        </p:nvGrpSpPr>
        <p:grpSpPr>
          <a:xfrm>
            <a:off x="8668881" y="2198983"/>
            <a:ext cx="2977730" cy="2160613"/>
            <a:chOff x="8668881" y="2239340"/>
            <a:chExt cx="2977730" cy="2160613"/>
          </a:xfrm>
        </p:grpSpPr>
        <p:sp>
          <p:nvSpPr>
            <p:cNvPr id="45" name="key" title="Icon of a key">
              <a:extLst>
                <a:ext uri="{FF2B5EF4-FFF2-40B4-BE49-F238E27FC236}">
                  <a16:creationId xmlns:a16="http://schemas.microsoft.com/office/drawing/2014/main" id="{F37A57AA-5B0C-419E-A1A6-14D8A842F9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57267" y="4034193"/>
              <a:ext cx="367646" cy="36576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Org_ECA6" title="Icon of three boxes in a bracket chart">
              <a:extLst>
                <a:ext uri="{FF2B5EF4-FFF2-40B4-BE49-F238E27FC236}">
                  <a16:creationId xmlns:a16="http://schemas.microsoft.com/office/drawing/2014/main" id="{6523A89B-C506-4E62-8A7E-53C74EEEE64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84683" y="3109253"/>
              <a:ext cx="365582" cy="365760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CB041271-AB21-4698-8374-EF4270C55771}"/>
                </a:ext>
              </a:extLst>
            </p:cNvPr>
            <p:cNvSpPr/>
            <p:nvPr/>
          </p:nvSpPr>
          <p:spPr>
            <a:xfrm rot="5400000">
              <a:off x="10384594" y="2831776"/>
              <a:ext cx="365760" cy="1790627"/>
            </a:xfrm>
            <a:prstGeom prst="leftBrace">
              <a:avLst>
                <a:gd name="adj1" fmla="val 0"/>
                <a:gd name="adj2" fmla="val 50000"/>
              </a:avLst>
            </a:prstGeom>
            <a:ln w="19050">
              <a:solidFill>
                <a:schemeClr val="bg2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key" title="Icon of a key">
              <a:extLst>
                <a:ext uri="{FF2B5EF4-FFF2-40B4-BE49-F238E27FC236}">
                  <a16:creationId xmlns:a16="http://schemas.microsoft.com/office/drawing/2014/main" id="{6AF22E17-0FA7-4C04-9FAD-296970D533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278965" y="4034193"/>
              <a:ext cx="367646" cy="36576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key" title="Icon of a key">
              <a:extLst>
                <a:ext uri="{FF2B5EF4-FFF2-40B4-BE49-F238E27FC236}">
                  <a16:creationId xmlns:a16="http://schemas.microsoft.com/office/drawing/2014/main" id="{A28F0177-2A65-45C9-9C64-17669E19D3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68881" y="3164280"/>
              <a:ext cx="367646" cy="36576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Org_ECA6" title="Icon of three boxes in a bracket chart">
              <a:extLst>
                <a:ext uri="{FF2B5EF4-FFF2-40B4-BE49-F238E27FC236}">
                  <a16:creationId xmlns:a16="http://schemas.microsoft.com/office/drawing/2014/main" id="{7D5A79C2-0D97-4F59-997D-E083BE5C26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496297" y="2239340"/>
              <a:ext cx="365582" cy="365760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E9D1A9A8-CB5A-425E-85C3-BCB5D96936CD}"/>
                </a:ext>
              </a:extLst>
            </p:cNvPr>
            <p:cNvSpPr/>
            <p:nvPr/>
          </p:nvSpPr>
          <p:spPr>
            <a:xfrm rot="5400000">
              <a:off x="9496208" y="1961863"/>
              <a:ext cx="365760" cy="1790627"/>
            </a:xfrm>
            <a:prstGeom prst="leftBrace">
              <a:avLst>
                <a:gd name="adj1" fmla="val 0"/>
                <a:gd name="adj2" fmla="val 50000"/>
              </a:avLst>
            </a:prstGeom>
            <a:ln w="19050">
              <a:solidFill>
                <a:schemeClr val="bg2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486CF91-BABC-4EC5-AE92-3B7C9CE8F560}"/>
              </a:ext>
            </a:extLst>
          </p:cNvPr>
          <p:cNvSpPr/>
          <p:nvPr/>
        </p:nvSpPr>
        <p:spPr bwMode="auto">
          <a:xfrm>
            <a:off x="628110" y="6088233"/>
            <a:ext cx="11017467" cy="5388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Azure Resource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 Manager + Azure Resource Graph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2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02851 -3.7037E-6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02852 0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2851 -4.07407E-6 " pathEditMode="relative" rAng="0" ptsTypes="AA">
                                      <p:cBhvr>
                                        <p:cTn id="23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2851 -4.07407E-6 " pathEditMode="relative" rAng="0" ptsTypes="AA">
                                      <p:cBhvr>
                                        <p:cTn id="28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02852 -4.07407E-6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02852 7.40741E-7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EF0A0F-BA93-448F-B0F2-650D394C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 (Headings)"/>
              </a:rPr>
              <a:t>Azure Governance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BF1EF4-494F-40AA-B8A1-08C5E1AB836B}"/>
              </a:ext>
            </a:extLst>
          </p:cNvPr>
          <p:cNvGrpSpPr/>
          <p:nvPr/>
        </p:nvGrpSpPr>
        <p:grpSpPr>
          <a:xfrm>
            <a:off x="3916436" y="4934252"/>
            <a:ext cx="7118420" cy="1066728"/>
            <a:chOff x="2577533" y="4964471"/>
            <a:chExt cx="7261159" cy="10881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5EDFB8-49D7-479C-A72E-5E23AEC26F9A}"/>
                </a:ext>
              </a:extLst>
            </p:cNvPr>
            <p:cNvSpPr/>
            <p:nvPr/>
          </p:nvSpPr>
          <p:spPr bwMode="auto">
            <a:xfrm>
              <a:off x="8503009" y="5469913"/>
              <a:ext cx="1335683" cy="582676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Resource Provider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ED1294-5996-41AA-96EF-917F6A3BD602}"/>
                </a:ext>
              </a:extLst>
            </p:cNvPr>
            <p:cNvSpPr/>
            <p:nvPr/>
          </p:nvSpPr>
          <p:spPr bwMode="auto">
            <a:xfrm>
              <a:off x="6285604" y="5469913"/>
              <a:ext cx="1262636" cy="582676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Network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32460-93DD-4B12-891E-2D778D85A112}"/>
                </a:ext>
              </a:extLst>
            </p:cNvPr>
            <p:cNvSpPr txBox="1"/>
            <p:nvPr/>
          </p:nvSpPr>
          <p:spPr>
            <a:xfrm>
              <a:off x="7843934" y="5469273"/>
              <a:ext cx="406514" cy="534056"/>
            </a:xfrm>
            <a:prstGeom prst="rect">
              <a:avLst/>
            </a:prstGeom>
            <a:noFill/>
          </p:spPr>
          <p:txBody>
            <a:bodyPr wrap="square" lIns="175761" tIns="140609" rIns="175761" bIns="140609" rtlCol="0">
              <a:spAutoFit/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29C345-0CE9-4D09-BF64-C34B98FF7D93}"/>
                </a:ext>
              </a:extLst>
            </p:cNvPr>
            <p:cNvSpPr/>
            <p:nvPr/>
          </p:nvSpPr>
          <p:spPr bwMode="auto">
            <a:xfrm>
              <a:off x="2577533" y="5469913"/>
              <a:ext cx="1545378" cy="582676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Virtual Machine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99FD20-D383-4BF7-8636-46A6100E2C3B}"/>
                </a:ext>
              </a:extLst>
            </p:cNvPr>
            <p:cNvSpPr/>
            <p:nvPr/>
          </p:nvSpPr>
          <p:spPr bwMode="auto">
            <a:xfrm>
              <a:off x="4431568" y="5469913"/>
              <a:ext cx="1545378" cy="582676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Storage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C53BF41-4E6B-45CE-A229-811695ABE333}"/>
                </a:ext>
              </a:extLst>
            </p:cNvPr>
            <p:cNvCxnSpPr>
              <a:cxnSpLocks/>
            </p:cNvCxnSpPr>
            <p:nvPr/>
          </p:nvCxnSpPr>
          <p:spPr>
            <a:xfrm>
              <a:off x="3350222" y="4964471"/>
              <a:ext cx="0" cy="4402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E22405-F9C2-4C31-A169-36D9D9498F5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912" y="4964471"/>
              <a:ext cx="0" cy="4402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699941-7085-42C2-BE8E-B1021288B562}"/>
                </a:ext>
              </a:extLst>
            </p:cNvPr>
            <p:cNvCxnSpPr>
              <a:cxnSpLocks/>
            </p:cNvCxnSpPr>
            <p:nvPr/>
          </p:nvCxnSpPr>
          <p:spPr>
            <a:xfrm>
              <a:off x="6914345" y="4964471"/>
              <a:ext cx="0" cy="4402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7A6CC1B-B58B-4B2D-81F5-50C159EE4EC2}"/>
                </a:ext>
              </a:extLst>
            </p:cNvPr>
            <p:cNvCxnSpPr>
              <a:cxnSpLocks/>
            </p:cNvCxnSpPr>
            <p:nvPr/>
          </p:nvCxnSpPr>
          <p:spPr>
            <a:xfrm>
              <a:off x="9179847" y="4964471"/>
              <a:ext cx="0" cy="4402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20C12A0-0153-4347-B170-F641507B7AD6}"/>
              </a:ext>
            </a:extLst>
          </p:cNvPr>
          <p:cNvSpPr/>
          <p:nvPr/>
        </p:nvSpPr>
        <p:spPr bwMode="auto">
          <a:xfrm>
            <a:off x="7762557" y="1950396"/>
            <a:ext cx="1573945" cy="1150868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Portal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042C18-3513-42BC-9DB0-8A7DEC75E09E}"/>
              </a:ext>
            </a:extLst>
          </p:cNvPr>
          <p:cNvSpPr/>
          <p:nvPr/>
        </p:nvSpPr>
        <p:spPr bwMode="auto">
          <a:xfrm>
            <a:off x="9486333" y="1950396"/>
            <a:ext cx="804078" cy="115086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2D5B0-5575-418B-BCEC-D792323AC6E1}"/>
              </a:ext>
            </a:extLst>
          </p:cNvPr>
          <p:cNvSpPr/>
          <p:nvPr/>
        </p:nvSpPr>
        <p:spPr bwMode="auto">
          <a:xfrm>
            <a:off x="10420578" y="1950396"/>
            <a:ext cx="1080982" cy="115086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3rd party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42AB50-95AE-4723-A31A-292AC1AC3486}"/>
              </a:ext>
            </a:extLst>
          </p:cNvPr>
          <p:cNvCxnSpPr>
            <a:cxnSpLocks/>
          </p:cNvCxnSpPr>
          <p:nvPr/>
        </p:nvCxnSpPr>
        <p:spPr>
          <a:xfrm>
            <a:off x="9489521" y="3249738"/>
            <a:ext cx="0" cy="49122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391B26-E203-433B-9333-16F326159AA5}"/>
              </a:ext>
            </a:extLst>
          </p:cNvPr>
          <p:cNvCxnSpPr>
            <a:cxnSpLocks/>
          </p:cNvCxnSpPr>
          <p:nvPr/>
        </p:nvCxnSpPr>
        <p:spPr>
          <a:xfrm>
            <a:off x="7411064" y="3209382"/>
            <a:ext cx="449593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4C571DB-EF9E-4239-BB07-DC1E66645D38}"/>
              </a:ext>
            </a:extLst>
          </p:cNvPr>
          <p:cNvSpPr/>
          <p:nvPr/>
        </p:nvSpPr>
        <p:spPr>
          <a:xfrm>
            <a:off x="9489521" y="3356431"/>
            <a:ext cx="584909" cy="253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9628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CRUD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F62B4A-476F-440C-B9AB-A6548DE415F2}"/>
              </a:ext>
            </a:extLst>
          </p:cNvPr>
          <p:cNvGrpSpPr/>
          <p:nvPr/>
        </p:nvGrpSpPr>
        <p:grpSpPr>
          <a:xfrm>
            <a:off x="3599355" y="3788436"/>
            <a:ext cx="6984761" cy="1068909"/>
            <a:chOff x="3281915" y="3379641"/>
            <a:chExt cx="7955606" cy="1090343"/>
          </a:xfrm>
          <a:solidFill>
            <a:srgbClr val="0070C0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C053BE-18F8-486E-8CF3-61ED5E063B13}"/>
                </a:ext>
              </a:extLst>
            </p:cNvPr>
            <p:cNvSpPr/>
            <p:nvPr/>
          </p:nvSpPr>
          <p:spPr bwMode="auto">
            <a:xfrm>
              <a:off x="3281915" y="3379641"/>
              <a:ext cx="7955606" cy="109034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9E564E-C9FC-4359-9AF6-0AD417B02807}"/>
                </a:ext>
              </a:extLst>
            </p:cNvPr>
            <p:cNvSpPr/>
            <p:nvPr/>
          </p:nvSpPr>
          <p:spPr>
            <a:xfrm>
              <a:off x="5216193" y="4022727"/>
              <a:ext cx="4023797" cy="34848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l" defTabSz="8962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itchFamily="34" charset="0"/>
                </a:rPr>
                <a:t>Azure Resource Manager (ARM)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07EE49-7ACB-4B60-AB8D-95379C78C64D}"/>
                </a:ext>
              </a:extLst>
            </p:cNvPr>
            <p:cNvSpPr/>
            <p:nvPr/>
          </p:nvSpPr>
          <p:spPr bwMode="auto">
            <a:xfrm>
              <a:off x="3643067" y="3513016"/>
              <a:ext cx="7307943" cy="441929"/>
            </a:xfrm>
            <a:prstGeom prst="rect">
              <a:avLst/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Policy Engine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E05B150-8D1B-4DE1-9852-10818B962D2C}"/>
              </a:ext>
            </a:extLst>
          </p:cNvPr>
          <p:cNvSpPr/>
          <p:nvPr/>
        </p:nvSpPr>
        <p:spPr bwMode="auto">
          <a:xfrm>
            <a:off x="10583558" y="3788434"/>
            <a:ext cx="1364326" cy="106890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Resource Graph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BCC2A8-BEA9-46F4-9E2B-109344F6A67C}"/>
              </a:ext>
            </a:extLst>
          </p:cNvPr>
          <p:cNvSpPr/>
          <p:nvPr/>
        </p:nvSpPr>
        <p:spPr>
          <a:xfrm>
            <a:off x="11288559" y="3519090"/>
            <a:ext cx="603516" cy="253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9628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Query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32CBC7E-8172-4225-A610-0EA0C29A9D7B}"/>
              </a:ext>
            </a:extLst>
          </p:cNvPr>
          <p:cNvCxnSpPr>
            <a:cxnSpLocks/>
          </p:cNvCxnSpPr>
          <p:nvPr/>
        </p:nvCxnSpPr>
        <p:spPr>
          <a:xfrm flipV="1">
            <a:off x="11265721" y="3429000"/>
            <a:ext cx="0" cy="347476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7A604A-C539-4A38-B1B3-7604B06C91EE}"/>
              </a:ext>
            </a:extLst>
          </p:cNvPr>
          <p:cNvSpPr/>
          <p:nvPr/>
        </p:nvSpPr>
        <p:spPr>
          <a:xfrm>
            <a:off x="838200" y="1168720"/>
            <a:ext cx="10740350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providing control over the cloud environment, without sacrificing developer agility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ED67A6-E40B-44D4-BA84-BE6835AEA0C7}"/>
              </a:ext>
            </a:extLst>
          </p:cNvPr>
          <p:cNvSpPr/>
          <p:nvPr/>
        </p:nvSpPr>
        <p:spPr>
          <a:xfrm>
            <a:off x="148552" y="5186796"/>
            <a:ext cx="3237307" cy="1660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4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2. Policy-based Control</a:t>
            </a:r>
            <a:r>
              <a:rPr kumimoji="0" lang="en-US" sz="1274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: Real-time enforcement, compliance assessment and remediation at scale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4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3. Resource Visibility</a:t>
            </a:r>
            <a:r>
              <a:rPr kumimoji="0" lang="en-US" sz="1274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: Query, explore &amp; analyze cloud resources at scale</a:t>
            </a: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1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D195B2-E646-497D-9CD1-239E99B47044}"/>
              </a:ext>
            </a:extLst>
          </p:cNvPr>
          <p:cNvSpPr/>
          <p:nvPr/>
        </p:nvSpPr>
        <p:spPr>
          <a:xfrm>
            <a:off x="83155" y="2090006"/>
            <a:ext cx="2172384" cy="107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74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Environment Factory</a:t>
            </a:r>
            <a:r>
              <a:rPr kumimoji="0" lang="en-US" sz="1274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: Deploy and update cloud environments in a repeatable manner using composable artifacts</a:t>
            </a: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293351-10C8-4C79-98DB-1321FAB38498}"/>
              </a:ext>
            </a:extLst>
          </p:cNvPr>
          <p:cNvGrpSpPr/>
          <p:nvPr/>
        </p:nvGrpSpPr>
        <p:grpSpPr>
          <a:xfrm>
            <a:off x="3898576" y="1610428"/>
            <a:ext cx="3638099" cy="1999445"/>
            <a:chOff x="3613906" y="1610428"/>
            <a:chExt cx="3638099" cy="199944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528C79B-E40E-4C43-82DD-5F7AB3BFC710}"/>
                </a:ext>
              </a:extLst>
            </p:cNvPr>
            <p:cNvGrpSpPr/>
            <p:nvPr/>
          </p:nvGrpSpPr>
          <p:grpSpPr>
            <a:xfrm>
              <a:off x="3613906" y="1610428"/>
              <a:ext cx="3638099" cy="1999445"/>
              <a:chOff x="2627167" y="2333008"/>
              <a:chExt cx="3711051" cy="3142886"/>
            </a:xfrm>
          </p:grpSpPr>
          <p:sp>
            <p:nvSpPr>
              <p:cNvPr id="27" name="Double Brace 26">
                <a:extLst>
                  <a:ext uri="{FF2B5EF4-FFF2-40B4-BE49-F238E27FC236}">
                    <a16:creationId xmlns:a16="http://schemas.microsoft.com/office/drawing/2014/main" id="{132A0C2D-149D-470D-8733-B0CAF08DF789}"/>
                  </a:ext>
                </a:extLst>
              </p:cNvPr>
              <p:cNvSpPr/>
              <p:nvPr/>
            </p:nvSpPr>
            <p:spPr>
              <a:xfrm>
                <a:off x="2627167" y="2334849"/>
                <a:ext cx="3711051" cy="3141045"/>
              </a:xfrm>
              <a:prstGeom prst="bracePair">
                <a:avLst/>
              </a:prstGeom>
              <a:noFill/>
              <a:ln w="28575" cap="flat" cmpd="sng" algn="ctr">
                <a:solidFill>
                  <a:srgbClr val="505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73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677177-FB10-4E19-A4ED-7F3A1BD0AE19}"/>
                  </a:ext>
                </a:extLst>
              </p:cNvPr>
              <p:cNvSpPr/>
              <p:nvPr/>
            </p:nvSpPr>
            <p:spPr bwMode="auto">
              <a:xfrm>
                <a:off x="4026424" y="2333008"/>
                <a:ext cx="890164" cy="24075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Role-based Access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14372D-1D66-4B9C-844D-83063297C2DC}"/>
                  </a:ext>
                </a:extLst>
              </p:cNvPr>
              <p:cNvSpPr/>
              <p:nvPr/>
            </p:nvSpPr>
            <p:spPr bwMode="auto">
              <a:xfrm>
                <a:off x="3091284" y="2333008"/>
                <a:ext cx="890164" cy="24075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Policy Definitions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F15FDE-7626-48E8-8C7B-4923CF13E8DA}"/>
                  </a:ext>
                </a:extLst>
              </p:cNvPr>
              <p:cNvSpPr/>
              <p:nvPr/>
            </p:nvSpPr>
            <p:spPr bwMode="auto">
              <a:xfrm>
                <a:off x="4984813" y="2333008"/>
                <a:ext cx="890164" cy="24075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ARM Templates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852889-3D39-4A73-9E00-DBCA53F2C1CA}"/>
                </a:ext>
              </a:extLst>
            </p:cNvPr>
            <p:cNvSpPr/>
            <p:nvPr/>
          </p:nvSpPr>
          <p:spPr bwMode="auto">
            <a:xfrm rot="5400000">
              <a:off x="5343303" y="1901888"/>
              <a:ext cx="180139" cy="272894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Management Groups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1CEA414-0691-498D-AF5F-839E0CE30716}"/>
                </a:ext>
              </a:extLst>
            </p:cNvPr>
            <p:cNvSpPr/>
            <p:nvPr/>
          </p:nvSpPr>
          <p:spPr bwMode="auto">
            <a:xfrm rot="5400000">
              <a:off x="5343303" y="2112460"/>
              <a:ext cx="180139" cy="2728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Subscriptions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3B290280-47FC-4C5A-9C4C-33955C176F01}"/>
              </a:ext>
            </a:extLst>
          </p:cNvPr>
          <p:cNvSpPr/>
          <p:nvPr/>
        </p:nvSpPr>
        <p:spPr bwMode="auto">
          <a:xfrm>
            <a:off x="1910101" y="3788434"/>
            <a:ext cx="1689254" cy="1073962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Blueprints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2299B7-5390-4814-AC18-6833367E0BC4}"/>
              </a:ext>
            </a:extLst>
          </p:cNvPr>
          <p:cNvCxnSpPr>
            <a:cxnSpLocks/>
          </p:cNvCxnSpPr>
          <p:nvPr/>
        </p:nvCxnSpPr>
        <p:spPr>
          <a:xfrm>
            <a:off x="2879025" y="2631672"/>
            <a:ext cx="0" cy="110929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F2DE13-5389-4F2C-A250-60DD729DA77A}"/>
              </a:ext>
            </a:extLst>
          </p:cNvPr>
          <p:cNvCxnSpPr>
            <a:cxnSpLocks/>
          </p:cNvCxnSpPr>
          <p:nvPr/>
        </p:nvCxnSpPr>
        <p:spPr>
          <a:xfrm>
            <a:off x="2870200" y="2599783"/>
            <a:ext cx="96184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48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DB6619-9E4C-41F3-A528-C9D4AF54CADC}"/>
              </a:ext>
            </a:extLst>
          </p:cNvPr>
          <p:cNvSpPr/>
          <p:nvPr/>
        </p:nvSpPr>
        <p:spPr bwMode="auto">
          <a:xfrm>
            <a:off x="8344449" y="5321731"/>
            <a:ext cx="3390043" cy="832714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60" tIns="143408" rIns="179260" bIns="1434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29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Remediation</a:t>
            </a:r>
          </a:p>
          <a:p>
            <a:pPr marL="0" marR="0" lvl="0" indent="0" algn="ctr" defTabSz="91429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 w="3175"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1C60B2-F75E-420F-9380-A0F3FFA03F80}"/>
              </a:ext>
            </a:extLst>
          </p:cNvPr>
          <p:cNvSpPr/>
          <p:nvPr/>
        </p:nvSpPr>
        <p:spPr bwMode="auto">
          <a:xfrm>
            <a:off x="458931" y="5322797"/>
            <a:ext cx="3373963" cy="832714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60" tIns="143408" rIns="179260" bIns="1434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29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Enforcement &amp; Compliance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9CC6F1-462A-4889-8B6D-FD5E8E1E7304}"/>
              </a:ext>
            </a:extLst>
          </p:cNvPr>
          <p:cNvSpPr/>
          <p:nvPr/>
        </p:nvSpPr>
        <p:spPr bwMode="auto">
          <a:xfrm>
            <a:off x="4410190" y="5322797"/>
            <a:ext cx="3380959" cy="832714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60" tIns="143408" rIns="179260" bIns="1434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29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Apply policies</a:t>
            </a:r>
            <a:b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</a:b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at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7FC1A-462D-4362-B06B-29C4B250465B}"/>
              </a:ext>
            </a:extLst>
          </p:cNvPr>
          <p:cNvSpPr txBox="1"/>
          <p:nvPr/>
        </p:nvSpPr>
        <p:spPr>
          <a:xfrm>
            <a:off x="853213" y="2461300"/>
            <a:ext cx="3102348" cy="859773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marL="0" marR="0" lvl="0" indent="0" algn="l" defTabSz="9140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Turn on built-in policies </a:t>
            </a:r>
            <a:b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 build custom ones for all resource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B7C2C-5014-451F-AE07-96AAF5D717D7}"/>
              </a:ext>
            </a:extLst>
          </p:cNvPr>
          <p:cNvSpPr txBox="1"/>
          <p:nvPr/>
        </p:nvSpPr>
        <p:spPr>
          <a:xfrm>
            <a:off x="853215" y="3304039"/>
            <a:ext cx="3102347" cy="669721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marL="0" marR="0" lvl="0" indent="0" algn="l" defTabSz="9140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Real-time policy evaluation and enforcement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005FC-39B9-4FE2-AF2E-FA5138ACCA7F}"/>
              </a:ext>
            </a:extLst>
          </p:cNvPr>
          <p:cNvSpPr txBox="1"/>
          <p:nvPr/>
        </p:nvSpPr>
        <p:spPr>
          <a:xfrm>
            <a:off x="853215" y="4047812"/>
            <a:ext cx="3102347" cy="669721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marL="0" marR="0" lvl="0" indent="0" algn="l" defTabSz="9140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Periodic &amp; on-demand compliance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CCFF0-6B85-4DD4-80E0-D32FEF3B570D}"/>
              </a:ext>
            </a:extLst>
          </p:cNvPr>
          <p:cNvSpPr txBox="1"/>
          <p:nvPr/>
        </p:nvSpPr>
        <p:spPr>
          <a:xfrm>
            <a:off x="4881397" y="2511411"/>
            <a:ext cx="3015027" cy="859773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324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Apply policies to a Management Group with control across your </a:t>
            </a:r>
            <a:b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entire organization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AD0B9-3F71-46B9-934B-F212BC3C6C69}"/>
              </a:ext>
            </a:extLst>
          </p:cNvPr>
          <p:cNvSpPr txBox="1"/>
          <p:nvPr/>
        </p:nvSpPr>
        <p:spPr>
          <a:xfrm>
            <a:off x="4881398" y="3277483"/>
            <a:ext cx="3015025" cy="859773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324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Apply multiple policies and &amp; aggregate policy states with policy initiative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41003-0CB9-4465-8E98-9AB5B95CE21E}"/>
              </a:ext>
            </a:extLst>
          </p:cNvPr>
          <p:cNvSpPr txBox="1"/>
          <p:nvPr/>
        </p:nvSpPr>
        <p:spPr>
          <a:xfrm>
            <a:off x="8913733" y="2618537"/>
            <a:ext cx="3010520" cy="479669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324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Real time remediation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39ACB-227E-463A-8425-35B78774CD83}"/>
              </a:ext>
            </a:extLst>
          </p:cNvPr>
          <p:cNvSpPr txBox="1"/>
          <p:nvPr/>
        </p:nvSpPr>
        <p:spPr>
          <a:xfrm>
            <a:off x="8913733" y="3338542"/>
            <a:ext cx="3010520" cy="701268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324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Remediation on existing resources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NEW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kumimoji="0" lang="en-US" sz="1372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E060A6-C48A-4D1B-9E65-7BCBA736A3D9}"/>
              </a:ext>
            </a:extLst>
          </p:cNvPr>
          <p:cNvCxnSpPr/>
          <p:nvPr/>
        </p:nvCxnSpPr>
        <p:spPr>
          <a:xfrm>
            <a:off x="4119879" y="1900405"/>
            <a:ext cx="0" cy="4220908"/>
          </a:xfrm>
          <a:prstGeom prst="line">
            <a:avLst/>
          </a:prstGeom>
          <a:noFill/>
          <a:ln w="15875" cap="flat" cmpd="sng" algn="ctr">
            <a:solidFill>
              <a:srgbClr val="E6E6E6">
                <a:lumMod val="7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242D50-0E82-423C-BAFA-9F82A986AF52}"/>
              </a:ext>
            </a:extLst>
          </p:cNvPr>
          <p:cNvCxnSpPr/>
          <p:nvPr/>
        </p:nvCxnSpPr>
        <p:spPr>
          <a:xfrm>
            <a:off x="8060741" y="1942499"/>
            <a:ext cx="0" cy="4220908"/>
          </a:xfrm>
          <a:prstGeom prst="line">
            <a:avLst/>
          </a:prstGeom>
          <a:noFill/>
          <a:ln w="15875" cap="flat" cmpd="sng" algn="ctr">
            <a:solidFill>
              <a:srgbClr val="E6E6E6">
                <a:lumMod val="7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41CEE7-83AB-4940-BBB1-550D9C3E0E8D}"/>
              </a:ext>
            </a:extLst>
          </p:cNvPr>
          <p:cNvGrpSpPr/>
          <p:nvPr/>
        </p:nvGrpSpPr>
        <p:grpSpPr>
          <a:xfrm>
            <a:off x="434025" y="261853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6F6827-19BC-4ECE-B60D-B71E6FB1AEB6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PageRight_E761">
              <a:extLst>
                <a:ext uri="{FF2B5EF4-FFF2-40B4-BE49-F238E27FC236}">
                  <a16:creationId xmlns:a16="http://schemas.microsoft.com/office/drawing/2014/main" id="{903E3908-B762-4B86-92D6-8ABC5B4C1A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14E2CF-7D75-40E0-BB6F-FBB57B29C07C}"/>
              </a:ext>
            </a:extLst>
          </p:cNvPr>
          <p:cNvGrpSpPr/>
          <p:nvPr/>
        </p:nvGrpSpPr>
        <p:grpSpPr>
          <a:xfrm>
            <a:off x="434025" y="339668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2E5D68-F227-45F0-8E1D-EEA17A4C8762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PageRight_E761">
              <a:extLst>
                <a:ext uri="{FF2B5EF4-FFF2-40B4-BE49-F238E27FC236}">
                  <a16:creationId xmlns:a16="http://schemas.microsoft.com/office/drawing/2014/main" id="{96376A26-DD4F-4AFA-8253-937F619C74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85CE87-7AA6-412D-9C90-D96E959461FA}"/>
              </a:ext>
            </a:extLst>
          </p:cNvPr>
          <p:cNvGrpSpPr/>
          <p:nvPr/>
        </p:nvGrpSpPr>
        <p:grpSpPr>
          <a:xfrm>
            <a:off x="434025" y="4109501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A409AA-48B7-4E25-9CBB-A5730131D632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PageRight_E761">
              <a:extLst>
                <a:ext uri="{FF2B5EF4-FFF2-40B4-BE49-F238E27FC236}">
                  <a16:creationId xmlns:a16="http://schemas.microsoft.com/office/drawing/2014/main" id="{E8186261-EDE4-4B0F-BBB2-5F3B516873D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4B3B00-5243-4FB1-BEEE-E28729CD0580}"/>
              </a:ext>
            </a:extLst>
          </p:cNvPr>
          <p:cNvGrpSpPr/>
          <p:nvPr/>
        </p:nvGrpSpPr>
        <p:grpSpPr>
          <a:xfrm>
            <a:off x="4434342" y="261853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FE6B9C-058C-4A41-9941-EF5D6783C6C4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PageRight_E761">
              <a:extLst>
                <a:ext uri="{FF2B5EF4-FFF2-40B4-BE49-F238E27FC236}">
                  <a16:creationId xmlns:a16="http://schemas.microsoft.com/office/drawing/2014/main" id="{405B621E-4D42-47A6-8990-6EC033FC85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6A8D7B-1C76-44C6-AC90-716144E035BE}"/>
              </a:ext>
            </a:extLst>
          </p:cNvPr>
          <p:cNvGrpSpPr/>
          <p:nvPr/>
        </p:nvGrpSpPr>
        <p:grpSpPr>
          <a:xfrm>
            <a:off x="4434342" y="3527729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6AF715A-297D-4DFD-9337-3E59BF47E05F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PageRight_E761">
              <a:extLst>
                <a:ext uri="{FF2B5EF4-FFF2-40B4-BE49-F238E27FC236}">
                  <a16:creationId xmlns:a16="http://schemas.microsoft.com/office/drawing/2014/main" id="{C6F78D7C-4690-48C9-9334-63357AC6B3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19882B-782A-4842-9A76-D47D3A4EAF3E}"/>
              </a:ext>
            </a:extLst>
          </p:cNvPr>
          <p:cNvGrpSpPr/>
          <p:nvPr/>
        </p:nvGrpSpPr>
        <p:grpSpPr>
          <a:xfrm>
            <a:off x="8434660" y="2644103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7DA450-92B5-493E-9104-C1FFA48E20E5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PageRight_E761">
              <a:extLst>
                <a:ext uri="{FF2B5EF4-FFF2-40B4-BE49-F238E27FC236}">
                  <a16:creationId xmlns:a16="http://schemas.microsoft.com/office/drawing/2014/main" id="{4EC5222C-6A01-4D87-BDD6-D35FC5C165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BE530AB-C0A2-4BE8-A10E-0F12D0D181EB}"/>
              </a:ext>
            </a:extLst>
          </p:cNvPr>
          <p:cNvGrpSpPr/>
          <p:nvPr/>
        </p:nvGrpSpPr>
        <p:grpSpPr>
          <a:xfrm>
            <a:off x="8434660" y="339668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B4D533A-CE72-4A68-ABC6-8B4C104717AC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PageRight_E761">
              <a:extLst>
                <a:ext uri="{FF2B5EF4-FFF2-40B4-BE49-F238E27FC236}">
                  <a16:creationId xmlns:a16="http://schemas.microsoft.com/office/drawing/2014/main" id="{9042D023-7BE7-4B6D-846E-D4EFE750768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02890D-10FB-4E99-9492-770422BF88C3}"/>
              </a:ext>
            </a:extLst>
          </p:cNvPr>
          <p:cNvGrpSpPr/>
          <p:nvPr/>
        </p:nvGrpSpPr>
        <p:grpSpPr>
          <a:xfrm>
            <a:off x="1642544" y="1627084"/>
            <a:ext cx="1006737" cy="940157"/>
            <a:chOff x="1589903" y="1720554"/>
            <a:chExt cx="1027070" cy="959146"/>
          </a:xfrm>
        </p:grpSpPr>
        <p:sp>
          <p:nvSpPr>
            <p:cNvPr id="39" name="cloud">
              <a:extLst>
                <a:ext uri="{FF2B5EF4-FFF2-40B4-BE49-F238E27FC236}">
                  <a16:creationId xmlns:a16="http://schemas.microsoft.com/office/drawing/2014/main" id="{6EDC2ADC-5B31-4006-8C9C-9850769F95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89903" y="1720554"/>
              <a:ext cx="1027070" cy="654346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D3C580-DBAF-44F6-B5DB-13C16BBBB527}"/>
                </a:ext>
              </a:extLst>
            </p:cNvPr>
            <p:cNvSpPr/>
            <p:nvPr/>
          </p:nvSpPr>
          <p:spPr bwMode="auto">
            <a:xfrm>
              <a:off x="2052638" y="2159000"/>
              <a:ext cx="513535" cy="520700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rackers_EADF">
              <a:extLst>
                <a:ext uri="{FF2B5EF4-FFF2-40B4-BE49-F238E27FC236}">
                  <a16:creationId xmlns:a16="http://schemas.microsoft.com/office/drawing/2014/main" id="{BD930133-5990-4D6D-A205-96126C9D7F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21286" y="2049459"/>
              <a:ext cx="393314" cy="536302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28575" cap="flat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2" name="transform">
            <a:extLst>
              <a:ext uri="{FF2B5EF4-FFF2-40B4-BE49-F238E27FC236}">
                <a16:creationId xmlns:a16="http://schemas.microsoft.com/office/drawing/2014/main" id="{9DDC58D5-3458-4F3D-AC89-B5415D7A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9991" y="1668489"/>
            <a:ext cx="654343" cy="817927"/>
          </a:xfrm>
          <a:custGeom>
            <a:avLst/>
            <a:gdLst>
              <a:gd name="T0" fmla="*/ 1 w 286"/>
              <a:gd name="T1" fmla="*/ 202 h 358"/>
              <a:gd name="T2" fmla="*/ 0 w 286"/>
              <a:gd name="T3" fmla="*/ 181 h 358"/>
              <a:gd name="T4" fmla="*/ 143 w 286"/>
              <a:gd name="T5" fmla="*/ 38 h 358"/>
              <a:gd name="T6" fmla="*/ 162 w 286"/>
              <a:gd name="T7" fmla="*/ 39 h 358"/>
              <a:gd name="T8" fmla="*/ 103 w 286"/>
              <a:gd name="T9" fmla="*/ 319 h 358"/>
              <a:gd name="T10" fmla="*/ 143 w 286"/>
              <a:gd name="T11" fmla="*/ 324 h 358"/>
              <a:gd name="T12" fmla="*/ 286 w 286"/>
              <a:gd name="T13" fmla="*/ 181 h 358"/>
              <a:gd name="T14" fmla="*/ 285 w 286"/>
              <a:gd name="T15" fmla="*/ 164 h 358"/>
              <a:gd name="T16" fmla="*/ 143 w 286"/>
              <a:gd name="T17" fmla="*/ 294 h 358"/>
              <a:gd name="T18" fmla="*/ 102 w 286"/>
              <a:gd name="T19" fmla="*/ 318 h 358"/>
              <a:gd name="T20" fmla="*/ 127 w 286"/>
              <a:gd name="T21" fmla="*/ 358 h 358"/>
              <a:gd name="T22" fmla="*/ 122 w 286"/>
              <a:gd name="T23" fmla="*/ 64 h 358"/>
              <a:gd name="T24" fmla="*/ 163 w 286"/>
              <a:gd name="T25" fmla="*/ 40 h 358"/>
              <a:gd name="T26" fmla="*/ 138 w 286"/>
              <a:gd name="T27" fmla="*/ 0 h 358"/>
              <a:gd name="T28" fmla="*/ 260 w 286"/>
              <a:gd name="T29" fmla="*/ 77 h 358"/>
              <a:gd name="T30" fmla="*/ 201 w 286"/>
              <a:gd name="T31" fmla="*/ 77 h 358"/>
              <a:gd name="T32" fmla="*/ 201 w 286"/>
              <a:gd name="T33" fmla="*/ 135 h 358"/>
              <a:gd name="T34" fmla="*/ 260 w 286"/>
              <a:gd name="T35" fmla="*/ 135 h 358"/>
              <a:gd name="T36" fmla="*/ 260 w 286"/>
              <a:gd name="T37" fmla="*/ 77 h 358"/>
              <a:gd name="T38" fmla="*/ 41 w 286"/>
              <a:gd name="T39" fmla="*/ 301 h 358"/>
              <a:gd name="T40" fmla="*/ 83 w 286"/>
              <a:gd name="T41" fmla="*/ 260 h 358"/>
              <a:gd name="T42" fmla="*/ 41 w 286"/>
              <a:gd name="T43" fmla="*/ 219 h 358"/>
              <a:gd name="T44" fmla="*/ 0 w 286"/>
              <a:gd name="T45" fmla="*/ 260 h 358"/>
              <a:gd name="T46" fmla="*/ 41 w 286"/>
              <a:gd name="T47" fmla="*/ 30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86" h="358">
                <a:moveTo>
                  <a:pt x="1" y="202"/>
                </a:moveTo>
                <a:cubicBezTo>
                  <a:pt x="1" y="195"/>
                  <a:pt x="0" y="188"/>
                  <a:pt x="0" y="181"/>
                </a:cubicBezTo>
                <a:cubicBezTo>
                  <a:pt x="0" y="102"/>
                  <a:pt x="64" y="38"/>
                  <a:pt x="143" y="38"/>
                </a:cubicBezTo>
                <a:cubicBezTo>
                  <a:pt x="150" y="38"/>
                  <a:pt x="156" y="39"/>
                  <a:pt x="162" y="39"/>
                </a:cubicBezTo>
                <a:moveTo>
                  <a:pt x="103" y="319"/>
                </a:moveTo>
                <a:cubicBezTo>
                  <a:pt x="116" y="322"/>
                  <a:pt x="129" y="324"/>
                  <a:pt x="143" y="324"/>
                </a:cubicBezTo>
                <a:cubicBezTo>
                  <a:pt x="222" y="324"/>
                  <a:pt x="286" y="260"/>
                  <a:pt x="286" y="181"/>
                </a:cubicBezTo>
                <a:cubicBezTo>
                  <a:pt x="286" y="175"/>
                  <a:pt x="286" y="169"/>
                  <a:pt x="285" y="164"/>
                </a:cubicBezTo>
                <a:moveTo>
                  <a:pt x="143" y="294"/>
                </a:moveTo>
                <a:cubicBezTo>
                  <a:pt x="102" y="318"/>
                  <a:pt x="102" y="318"/>
                  <a:pt x="102" y="318"/>
                </a:cubicBezTo>
                <a:cubicBezTo>
                  <a:pt x="127" y="358"/>
                  <a:pt x="127" y="358"/>
                  <a:pt x="127" y="358"/>
                </a:cubicBezTo>
                <a:moveTo>
                  <a:pt x="122" y="64"/>
                </a:moveTo>
                <a:cubicBezTo>
                  <a:pt x="163" y="40"/>
                  <a:pt x="163" y="40"/>
                  <a:pt x="163" y="40"/>
                </a:cubicBezTo>
                <a:cubicBezTo>
                  <a:pt x="138" y="0"/>
                  <a:pt x="138" y="0"/>
                  <a:pt x="138" y="0"/>
                </a:cubicBezTo>
                <a:moveTo>
                  <a:pt x="260" y="77"/>
                </a:moveTo>
                <a:cubicBezTo>
                  <a:pt x="201" y="77"/>
                  <a:pt x="201" y="77"/>
                  <a:pt x="201" y="77"/>
                </a:cubicBezTo>
                <a:cubicBezTo>
                  <a:pt x="201" y="135"/>
                  <a:pt x="201" y="135"/>
                  <a:pt x="201" y="135"/>
                </a:cubicBezTo>
                <a:cubicBezTo>
                  <a:pt x="260" y="135"/>
                  <a:pt x="260" y="135"/>
                  <a:pt x="260" y="135"/>
                </a:cubicBezTo>
                <a:lnTo>
                  <a:pt x="260" y="77"/>
                </a:lnTo>
                <a:close/>
                <a:moveTo>
                  <a:pt x="41" y="301"/>
                </a:moveTo>
                <a:cubicBezTo>
                  <a:pt x="64" y="301"/>
                  <a:pt x="83" y="283"/>
                  <a:pt x="83" y="260"/>
                </a:cubicBezTo>
                <a:cubicBezTo>
                  <a:pt x="83" y="237"/>
                  <a:pt x="64" y="219"/>
                  <a:pt x="41" y="219"/>
                </a:cubicBezTo>
                <a:cubicBezTo>
                  <a:pt x="19" y="219"/>
                  <a:pt x="0" y="237"/>
                  <a:pt x="0" y="260"/>
                </a:cubicBezTo>
                <a:cubicBezTo>
                  <a:pt x="0" y="283"/>
                  <a:pt x="19" y="301"/>
                  <a:pt x="41" y="301"/>
                </a:cubicBezTo>
                <a:close/>
              </a:path>
            </a:pathLst>
          </a:custGeom>
          <a:noFill/>
          <a:ln w="28575" cap="flat">
            <a:solidFill>
              <a:srgbClr val="0D0D0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57838E-82AF-4261-9460-28E5CC5593AC}"/>
              </a:ext>
            </a:extLst>
          </p:cNvPr>
          <p:cNvGrpSpPr/>
          <p:nvPr/>
        </p:nvGrpSpPr>
        <p:grpSpPr>
          <a:xfrm>
            <a:off x="9451036" y="1633715"/>
            <a:ext cx="1086601" cy="851000"/>
            <a:chOff x="9641032" y="1727318"/>
            <a:chExt cx="1108548" cy="868188"/>
          </a:xfrm>
        </p:grpSpPr>
        <p:sp>
          <p:nvSpPr>
            <p:cNvPr id="44" name="cloud">
              <a:extLst>
                <a:ext uri="{FF2B5EF4-FFF2-40B4-BE49-F238E27FC236}">
                  <a16:creationId xmlns:a16="http://schemas.microsoft.com/office/drawing/2014/main" id="{2EDFD8D1-62A4-444E-B720-A0648BB4D6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33123" y="1727318"/>
              <a:ext cx="1016457" cy="647582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B3163-16A0-437C-A49D-E9905B2B8B22}"/>
                </a:ext>
              </a:extLst>
            </p:cNvPr>
            <p:cNvSpPr/>
            <p:nvPr/>
          </p:nvSpPr>
          <p:spPr bwMode="auto">
            <a:xfrm>
              <a:off x="9737584" y="2063469"/>
              <a:ext cx="441606" cy="441606"/>
            </a:xfrm>
            <a:prstGeom prst="ellipse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magnify">
              <a:extLst>
                <a:ext uri="{FF2B5EF4-FFF2-40B4-BE49-F238E27FC236}">
                  <a16:creationId xmlns:a16="http://schemas.microsoft.com/office/drawing/2014/main" id="{54C61A29-D7E2-4F5B-AAD7-6597662CB8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9641032" y="2148742"/>
              <a:ext cx="455468" cy="446764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48C4B-C61A-40EA-8C0F-166CE8E4BD66}"/>
              </a:ext>
            </a:extLst>
          </p:cNvPr>
          <p:cNvSpPr txBox="1"/>
          <p:nvPr/>
        </p:nvSpPr>
        <p:spPr>
          <a:xfrm>
            <a:off x="4881398" y="4142837"/>
            <a:ext cx="3015025" cy="479669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324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Exclusion Scope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060B08-8B6D-4D33-B99E-E0F81F721231}"/>
              </a:ext>
            </a:extLst>
          </p:cNvPr>
          <p:cNvGrpSpPr/>
          <p:nvPr/>
        </p:nvGrpSpPr>
        <p:grpSpPr>
          <a:xfrm>
            <a:off x="4434342" y="4211728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B2BDECC-E203-49F5-B2AE-EB297EB1A1BD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PageRight_E761">
              <a:extLst>
                <a:ext uri="{FF2B5EF4-FFF2-40B4-BE49-F238E27FC236}">
                  <a16:creationId xmlns:a16="http://schemas.microsoft.com/office/drawing/2014/main" id="{3D8A9BD4-6239-4A33-89BD-B69048A35B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1" name="Title 3">
            <a:extLst>
              <a:ext uri="{FF2B5EF4-FFF2-40B4-BE49-F238E27FC236}">
                <a16:creationId xmlns:a16="http://schemas.microsoft.com/office/drawing/2014/main" id="{2EC81DD8-F9BF-4187-B296-E5E63679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 (Headings)"/>
              </a:rPr>
              <a:t>Azure Policy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5BA9CE-5A3A-4A6C-B181-310A5BDB9CFB}"/>
              </a:ext>
            </a:extLst>
          </p:cNvPr>
          <p:cNvSpPr txBox="1"/>
          <p:nvPr/>
        </p:nvSpPr>
        <p:spPr>
          <a:xfrm>
            <a:off x="854344" y="4742414"/>
            <a:ext cx="3102347" cy="479669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marL="0" marR="0" lvl="0" indent="0" algn="l" defTabSz="9140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VM In-Guest Policy (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NEW</a:t>
            </a: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D6B828-E667-480F-8226-2B3B605E612E}"/>
              </a:ext>
            </a:extLst>
          </p:cNvPr>
          <p:cNvGrpSpPr/>
          <p:nvPr/>
        </p:nvGrpSpPr>
        <p:grpSpPr>
          <a:xfrm>
            <a:off x="435154" y="4804103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7CF52E0-2EFF-44D2-A6EB-0257A39D5A4F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PageRight_E761">
              <a:extLst>
                <a:ext uri="{FF2B5EF4-FFF2-40B4-BE49-F238E27FC236}">
                  <a16:creationId xmlns:a16="http://schemas.microsoft.com/office/drawing/2014/main" id="{21C51ABA-12FA-4C0E-B867-C80BEA1E6B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7" name="Picture 56" descr="A close up of a logo&#10;&#10;Description generated with high confidence">
            <a:extLst>
              <a:ext uri="{FF2B5EF4-FFF2-40B4-BE49-F238E27FC236}">
                <a16:creationId xmlns:a16="http://schemas.microsoft.com/office/drawing/2014/main" id="{4B6943BA-FFDE-4451-8F60-AE005075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955" y="681837"/>
            <a:ext cx="496826" cy="4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4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EF0A0F-BA93-448F-B0F2-650D394C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Blueprints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7A604A-C539-4A38-B1B3-7604B06C91EE}"/>
              </a:ext>
            </a:extLst>
          </p:cNvPr>
          <p:cNvSpPr/>
          <p:nvPr/>
        </p:nvSpPr>
        <p:spPr>
          <a:xfrm>
            <a:off x="725825" y="1267375"/>
            <a:ext cx="10740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deploy and update cloud environments in a repeatable manner using composable artifacts</a:t>
            </a: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A016FE6-27CF-4302-B201-38DB35FC1AE1}"/>
              </a:ext>
            </a:extLst>
          </p:cNvPr>
          <p:cNvGrpSpPr/>
          <p:nvPr/>
        </p:nvGrpSpPr>
        <p:grpSpPr>
          <a:xfrm>
            <a:off x="4715675" y="2668505"/>
            <a:ext cx="2399719" cy="1293790"/>
            <a:chOff x="4465511" y="2668505"/>
            <a:chExt cx="2399719" cy="1293790"/>
          </a:xfrm>
          <a:solidFill>
            <a:srgbClr val="0070C0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AD74AA-11A7-468E-8908-6A8493C7BA2F}"/>
                </a:ext>
              </a:extLst>
            </p:cNvPr>
            <p:cNvSpPr/>
            <p:nvPr/>
          </p:nvSpPr>
          <p:spPr bwMode="auto">
            <a:xfrm>
              <a:off x="4465511" y="2668505"/>
              <a:ext cx="2399719" cy="129379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   Azure Blueprints</a:t>
              </a: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F18AB2E7-25B4-4E96-B56B-C2F451241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3316" y="3090208"/>
              <a:ext cx="422081" cy="42208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01F1B9-9603-4B36-9A29-721BEE624108}"/>
              </a:ext>
            </a:extLst>
          </p:cNvPr>
          <p:cNvGrpSpPr/>
          <p:nvPr/>
        </p:nvGrpSpPr>
        <p:grpSpPr>
          <a:xfrm>
            <a:off x="7382455" y="2177553"/>
            <a:ext cx="4366003" cy="2223351"/>
            <a:chOff x="6933883" y="2177553"/>
            <a:chExt cx="4366003" cy="2223351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092E7E4-72A2-4601-90FD-3DB8A18B9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883" y="2754507"/>
              <a:ext cx="1364370" cy="56035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33FA873-B5E7-49B8-BA1D-20CE7C1AF8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883" y="3289229"/>
              <a:ext cx="1364370" cy="2404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5924FAF-1722-497B-BF91-8616869EBB0C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83" y="3292566"/>
              <a:ext cx="1295717" cy="55542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3BDD8BC-3DFE-4AA5-ABCD-E787D72653EB}"/>
                </a:ext>
              </a:extLst>
            </p:cNvPr>
            <p:cNvGrpSpPr/>
            <p:nvPr/>
          </p:nvGrpSpPr>
          <p:grpSpPr>
            <a:xfrm>
              <a:off x="8366906" y="2177553"/>
              <a:ext cx="2932980" cy="2223351"/>
              <a:chOff x="8366906" y="2177553"/>
              <a:chExt cx="2932980" cy="222335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17DFC0F-8BEC-45BA-BCE7-65C35C17E037}"/>
                  </a:ext>
                </a:extLst>
              </p:cNvPr>
              <p:cNvGrpSpPr/>
              <p:nvPr/>
            </p:nvGrpSpPr>
            <p:grpSpPr>
              <a:xfrm>
                <a:off x="8366906" y="2177553"/>
                <a:ext cx="2915728" cy="541931"/>
                <a:chOff x="8298253" y="2464988"/>
                <a:chExt cx="2915728" cy="541931"/>
              </a:xfrm>
            </p:grpSpPr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CFE63643-FA35-4FFA-B6A3-81533C66D5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9C8FBDA-310F-461A-8986-5CC2D96FA711}"/>
                    </a:ext>
                  </a:extLst>
                </p:cNvPr>
                <p:cNvSpPr txBox="1"/>
                <p:nvPr/>
              </p:nvSpPr>
              <p:spPr>
                <a:xfrm>
                  <a:off x="8649752" y="2465427"/>
                  <a:ext cx="2564229" cy="4893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Subscription A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3181AC4-1419-4B3B-8080-16154020B5BD}"/>
                  </a:ext>
                </a:extLst>
              </p:cNvPr>
              <p:cNvGrpSpPr/>
              <p:nvPr/>
            </p:nvGrpSpPr>
            <p:grpSpPr>
              <a:xfrm>
                <a:off x="8366906" y="2692011"/>
                <a:ext cx="2915728" cy="541931"/>
                <a:chOff x="8298253" y="2464988"/>
                <a:chExt cx="2915728" cy="541931"/>
              </a:xfrm>
            </p:grpSpPr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AEB83800-C09B-4B49-9F30-97121C5A6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5B8766E-85B6-4B7E-A33F-9F0E666E0AD8}"/>
                    </a:ext>
                  </a:extLst>
                </p:cNvPr>
                <p:cNvSpPr txBox="1"/>
                <p:nvPr/>
              </p:nvSpPr>
              <p:spPr>
                <a:xfrm>
                  <a:off x="8649752" y="2465427"/>
                  <a:ext cx="2564229" cy="4893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Subscription B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14D603C-3532-4E56-90F4-DBFD889070AD}"/>
                  </a:ext>
                </a:extLst>
              </p:cNvPr>
              <p:cNvGrpSpPr/>
              <p:nvPr/>
            </p:nvGrpSpPr>
            <p:grpSpPr>
              <a:xfrm>
                <a:off x="8366906" y="3233942"/>
                <a:ext cx="2915728" cy="541931"/>
                <a:chOff x="8298253" y="2464988"/>
                <a:chExt cx="2915728" cy="541931"/>
              </a:xfrm>
            </p:grpSpPr>
            <p:pic>
              <p:nvPicPr>
                <p:cNvPr id="64" name="Graphic 63">
                  <a:extLst>
                    <a:ext uri="{FF2B5EF4-FFF2-40B4-BE49-F238E27FC236}">
                      <a16:creationId xmlns:a16="http://schemas.microsoft.com/office/drawing/2014/main" id="{ED1B9D8D-2FCF-4BE5-AC53-A99AE6AB1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E39479-9687-437A-A1A6-7094DAB434F9}"/>
                    </a:ext>
                  </a:extLst>
                </p:cNvPr>
                <p:cNvSpPr txBox="1"/>
                <p:nvPr/>
              </p:nvSpPr>
              <p:spPr>
                <a:xfrm>
                  <a:off x="8649752" y="2465427"/>
                  <a:ext cx="2564229" cy="4893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Subscription C</a:t>
                  </a: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41B5321-21E5-453C-929A-8B6EE3813566}"/>
                  </a:ext>
                </a:extLst>
              </p:cNvPr>
              <p:cNvGrpSpPr/>
              <p:nvPr/>
            </p:nvGrpSpPr>
            <p:grpSpPr>
              <a:xfrm>
                <a:off x="8366906" y="3775873"/>
                <a:ext cx="2932980" cy="625031"/>
                <a:chOff x="8298253" y="2464988"/>
                <a:chExt cx="2932980" cy="625031"/>
              </a:xfrm>
            </p:grpSpPr>
            <p:pic>
              <p:nvPicPr>
                <p:cNvPr id="67" name="Graphic 66">
                  <a:extLst>
                    <a:ext uri="{FF2B5EF4-FFF2-40B4-BE49-F238E27FC236}">
                      <a16:creationId xmlns:a16="http://schemas.microsoft.com/office/drawing/2014/main" id="{8C5D45C2-35C5-47C5-BB72-ADF20431B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BE62F27-BD5E-4DD1-ABDB-C24A30652BA8}"/>
                    </a:ext>
                  </a:extLst>
                </p:cNvPr>
                <p:cNvSpPr txBox="1"/>
                <p:nvPr/>
              </p:nvSpPr>
              <p:spPr>
                <a:xfrm>
                  <a:off x="8667004" y="2545254"/>
                  <a:ext cx="2564229" cy="5447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43F4F3C-1AFD-40E8-BE66-196404DD847C}"/>
              </a:ext>
            </a:extLst>
          </p:cNvPr>
          <p:cNvSpPr txBox="1"/>
          <p:nvPr/>
        </p:nvSpPr>
        <p:spPr>
          <a:xfrm>
            <a:off x="1139546" y="5075830"/>
            <a:ext cx="25642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compose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E4BE2A9-5DB8-4D48-8E13-AA9D2FD0188C}"/>
              </a:ext>
            </a:extLst>
          </p:cNvPr>
          <p:cNvCxnSpPr/>
          <p:nvPr/>
        </p:nvCxnSpPr>
        <p:spPr>
          <a:xfrm>
            <a:off x="4149305" y="5003322"/>
            <a:ext cx="0" cy="772879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5B492B9-7AEF-42FD-9DAC-FD120B2B3E6E}"/>
              </a:ext>
            </a:extLst>
          </p:cNvPr>
          <p:cNvSpPr txBox="1"/>
          <p:nvPr/>
        </p:nvSpPr>
        <p:spPr>
          <a:xfrm>
            <a:off x="4694050" y="5075830"/>
            <a:ext cx="25642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manage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E0B63BC-9C53-4961-AB84-52F06BC6BE9A}"/>
              </a:ext>
            </a:extLst>
          </p:cNvPr>
          <p:cNvCxnSpPr/>
          <p:nvPr/>
        </p:nvCxnSpPr>
        <p:spPr>
          <a:xfrm>
            <a:off x="7924799" y="4930815"/>
            <a:ext cx="0" cy="772879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7CAE637-E2AB-4D2B-AFDF-8D1D5E0DB795}"/>
              </a:ext>
            </a:extLst>
          </p:cNvPr>
          <p:cNvSpPr txBox="1"/>
          <p:nvPr/>
        </p:nvSpPr>
        <p:spPr>
          <a:xfrm>
            <a:off x="8288390" y="5075829"/>
            <a:ext cx="25642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scale</a:t>
            </a:r>
          </a:p>
        </p:txBody>
      </p:sp>
      <p:sp>
        <p:nvSpPr>
          <p:cNvPr id="47" name="Double Brace 46">
            <a:extLst>
              <a:ext uri="{FF2B5EF4-FFF2-40B4-BE49-F238E27FC236}">
                <a16:creationId xmlns:a16="http://schemas.microsoft.com/office/drawing/2014/main" id="{C5CC0AA6-D96C-4D2F-B8AB-509553CD866F}"/>
              </a:ext>
            </a:extLst>
          </p:cNvPr>
          <p:cNvSpPr/>
          <p:nvPr/>
        </p:nvSpPr>
        <p:spPr>
          <a:xfrm>
            <a:off x="609927" y="2147860"/>
            <a:ext cx="3638100" cy="2294747"/>
          </a:xfrm>
          <a:prstGeom prst="bracePair">
            <a:avLst/>
          </a:prstGeom>
          <a:noFill/>
          <a:ln w="28575" cap="flat" cmpd="sng" algn="ctr">
            <a:solidFill>
              <a:srgbClr val="505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730" b="0" i="0" u="none" strike="noStrike" kern="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358BB6-33E4-45F0-B32A-9CFA2FEBD03B}"/>
              </a:ext>
            </a:extLst>
          </p:cNvPr>
          <p:cNvGrpSpPr/>
          <p:nvPr/>
        </p:nvGrpSpPr>
        <p:grpSpPr>
          <a:xfrm>
            <a:off x="1076234" y="2250976"/>
            <a:ext cx="2789399" cy="2116627"/>
            <a:chOff x="1076234" y="2250976"/>
            <a:chExt cx="2789399" cy="21166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F307FF-86C8-4166-8F24-E3A740065D97}"/>
                </a:ext>
              </a:extLst>
            </p:cNvPr>
            <p:cNvGrpSpPr/>
            <p:nvPr/>
          </p:nvGrpSpPr>
          <p:grpSpPr>
            <a:xfrm>
              <a:off x="1076234" y="2250976"/>
              <a:ext cx="2789399" cy="643724"/>
              <a:chOff x="1926275" y="1402830"/>
              <a:chExt cx="2789399" cy="6437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5F5C86B-8CAB-4FD2-AD8E-C7BC81B224E3}"/>
                  </a:ext>
                </a:extLst>
              </p:cNvPr>
              <p:cNvSpPr/>
              <p:nvPr/>
            </p:nvSpPr>
            <p:spPr bwMode="auto">
              <a:xfrm rot="5400000">
                <a:off x="3068882" y="399761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0FB718B-B29E-4BA5-9525-13DB94B12E91}"/>
                  </a:ext>
                </a:extLst>
              </p:cNvPr>
              <p:cNvSpPr/>
              <p:nvPr/>
            </p:nvSpPr>
            <p:spPr bwMode="auto">
              <a:xfrm rot="5400000">
                <a:off x="3008448" y="320657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Role-based access controls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CB5671-B66C-4614-A8F1-2C413CE5DD18}"/>
                </a:ext>
              </a:extLst>
            </p:cNvPr>
            <p:cNvGrpSpPr/>
            <p:nvPr/>
          </p:nvGrpSpPr>
          <p:grpSpPr>
            <a:xfrm>
              <a:off x="1076234" y="2997815"/>
              <a:ext cx="2789399" cy="643724"/>
              <a:chOff x="1926275" y="1402830"/>
              <a:chExt cx="2789399" cy="643724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928755-DFBD-4499-9632-23B33BC4175E}"/>
                  </a:ext>
                </a:extLst>
              </p:cNvPr>
              <p:cNvSpPr/>
              <p:nvPr/>
            </p:nvSpPr>
            <p:spPr bwMode="auto">
              <a:xfrm rot="5400000">
                <a:off x="3068882" y="399761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AACA630-81D8-4D99-A9B5-8578B33CBA98}"/>
                  </a:ext>
                </a:extLst>
              </p:cNvPr>
              <p:cNvSpPr/>
              <p:nvPr/>
            </p:nvSpPr>
            <p:spPr bwMode="auto">
              <a:xfrm rot="5400000">
                <a:off x="3008448" y="320657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Policy Definitions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CB0FE73-CAE0-465D-912C-36BB71F592EC}"/>
                </a:ext>
              </a:extLst>
            </p:cNvPr>
            <p:cNvGrpSpPr/>
            <p:nvPr/>
          </p:nvGrpSpPr>
          <p:grpSpPr>
            <a:xfrm>
              <a:off x="1076234" y="3723879"/>
              <a:ext cx="2789399" cy="643724"/>
              <a:chOff x="1926275" y="1402830"/>
              <a:chExt cx="2789399" cy="64372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D3C8897-2761-4ED7-BD6E-7C433CC9325A}"/>
                  </a:ext>
                </a:extLst>
              </p:cNvPr>
              <p:cNvSpPr/>
              <p:nvPr/>
            </p:nvSpPr>
            <p:spPr bwMode="auto">
              <a:xfrm rot="5400000">
                <a:off x="3068882" y="399761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401662C-76A7-4795-AD36-AC5D17A05AE8}"/>
                  </a:ext>
                </a:extLst>
              </p:cNvPr>
              <p:cNvSpPr/>
              <p:nvPr/>
            </p:nvSpPr>
            <p:spPr bwMode="auto">
              <a:xfrm rot="5400000">
                <a:off x="3008448" y="320657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ARM Templates</a:t>
                </a:r>
              </a:p>
            </p:txBody>
          </p:sp>
        </p:grpSp>
      </p:grpSp>
      <p:pic>
        <p:nvPicPr>
          <p:cNvPr id="43" name="Graphic 2">
            <a:extLst>
              <a:ext uri="{FF2B5EF4-FFF2-40B4-BE49-F238E27FC236}">
                <a16:creationId xmlns:a16="http://schemas.microsoft.com/office/drawing/2014/main" id="{7C603015-AF13-41F7-831E-EA027D3EF69A}"/>
              </a:ext>
            </a:extLst>
          </p:cNvPr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004" y="669112"/>
            <a:ext cx="445530" cy="4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3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7A7564-8722-4930-9D1F-C9596EA9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Management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FBDB7-01CA-4BE7-81B3-1D438F6FD319}"/>
              </a:ext>
            </a:extLst>
          </p:cNvPr>
          <p:cNvSpPr txBox="1"/>
          <p:nvPr/>
        </p:nvSpPr>
        <p:spPr>
          <a:xfrm>
            <a:off x="337353" y="2509166"/>
            <a:ext cx="35185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Make environment management easier by grouping subscriptions together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C39ED-0F82-4B98-B27E-EC72FC5328FE}"/>
              </a:ext>
            </a:extLst>
          </p:cNvPr>
          <p:cNvSpPr txBox="1"/>
          <p:nvPr/>
        </p:nvSpPr>
        <p:spPr>
          <a:xfrm>
            <a:off x="4429957" y="2509166"/>
            <a:ext cx="40127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Create a hierarchy of management groups that fit your organization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1027A-1984-4CD2-9B5D-458EEF14506B}"/>
              </a:ext>
            </a:extLst>
          </p:cNvPr>
          <p:cNvSpPr txBox="1"/>
          <p:nvPr/>
        </p:nvSpPr>
        <p:spPr>
          <a:xfrm>
            <a:off x="8575829" y="2509166"/>
            <a:ext cx="374933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Apply governance controls with policies and access controls along with other Azure services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D25C21-961A-4022-8C07-29B35C7F382A}"/>
              </a:ext>
            </a:extLst>
          </p:cNvPr>
          <p:cNvCxnSpPr/>
          <p:nvPr/>
        </p:nvCxnSpPr>
        <p:spPr>
          <a:xfrm>
            <a:off x="4057095" y="2278347"/>
            <a:ext cx="0" cy="329361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85992E-47E2-488F-9454-535B220985C3}"/>
              </a:ext>
            </a:extLst>
          </p:cNvPr>
          <p:cNvCxnSpPr/>
          <p:nvPr/>
        </p:nvCxnSpPr>
        <p:spPr>
          <a:xfrm>
            <a:off x="8241439" y="2278347"/>
            <a:ext cx="0" cy="329361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A446E4-CB8D-4EEF-8F85-79117312FA10}"/>
              </a:ext>
            </a:extLst>
          </p:cNvPr>
          <p:cNvSpPr txBox="1"/>
          <p:nvPr/>
        </p:nvSpPr>
        <p:spPr>
          <a:xfrm>
            <a:off x="337353" y="3609998"/>
            <a:ext cx="334687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Grouping subscriptions into logical groups allow for new organization models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Inheritance allows for single assignment of controls that apply to all subscriptions  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Aggregated views above the subscription level 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7DEBED-22A7-4E05-A424-37C2FAAD36DB}"/>
              </a:ext>
            </a:extLst>
          </p:cNvPr>
          <p:cNvSpPr txBox="1"/>
          <p:nvPr/>
        </p:nvSpPr>
        <p:spPr>
          <a:xfrm>
            <a:off x="4560180" y="3606235"/>
            <a:ext cx="334687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Create a flexible hierarchy that can be updated quickly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Hierarchy doesn’t need to model the organizations billing hierarchy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Can easily scale up or down depending on the organizational needs 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F1F43-2800-4643-9DBD-CB282986484E}"/>
              </a:ext>
            </a:extLst>
          </p:cNvPr>
          <p:cNvSpPr txBox="1"/>
          <p:nvPr/>
        </p:nvSpPr>
        <p:spPr>
          <a:xfrm>
            <a:off x="8575829" y="3606234"/>
            <a:ext cx="334687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Resource Manager (ARM) objects that allow integrations with other Azure services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services: </a:t>
            </a: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Policy</a:t>
            </a: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RBAC</a:t>
            </a: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Cost Management</a:t>
            </a: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Blueprints</a:t>
            </a: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Security Center 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3B36B366-0BD7-4739-B214-283DADEE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665" y="611788"/>
            <a:ext cx="553998" cy="55399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0854297-B4F5-4D2F-AE90-31737B345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8156" y="1695659"/>
            <a:ext cx="782223" cy="782223"/>
          </a:xfrm>
          <a:prstGeom prst="rect">
            <a:avLst/>
          </a:prstGeom>
        </p:spPr>
      </p:pic>
      <p:sp>
        <p:nvSpPr>
          <p:cNvPr id="19" name="Freeform 96" title="Icon of a gear with a wrench">
            <a:extLst>
              <a:ext uri="{FF2B5EF4-FFF2-40B4-BE49-F238E27FC236}">
                <a16:creationId xmlns:a16="http://schemas.microsoft.com/office/drawing/2014/main" id="{3EC23438-EFFE-4332-8717-A3A091223E1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841791" y="1808695"/>
            <a:ext cx="510070" cy="469652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9050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7ADE4C4C-FE35-4D74-B242-01883759AED9}"/>
              </a:ext>
            </a:extLst>
          </p:cNvPr>
          <p:cNvSpPr>
            <a:spLocks noEditPoints="1"/>
          </p:cNvSpPr>
          <p:nvPr/>
        </p:nvSpPr>
        <p:spPr bwMode="black">
          <a:xfrm>
            <a:off x="1756404" y="1832453"/>
            <a:ext cx="508767" cy="508634"/>
          </a:xfrm>
          <a:custGeom>
            <a:avLst/>
            <a:gdLst>
              <a:gd name="T0" fmla="*/ 518 w 709"/>
              <a:gd name="T1" fmla="*/ 343 h 709"/>
              <a:gd name="T2" fmla="*/ 449 w 709"/>
              <a:gd name="T3" fmla="*/ 258 h 709"/>
              <a:gd name="T4" fmla="*/ 362 w 709"/>
              <a:gd name="T5" fmla="*/ 189 h 709"/>
              <a:gd name="T6" fmla="*/ 449 w 709"/>
              <a:gd name="T7" fmla="*/ 0 h 709"/>
              <a:gd name="T8" fmla="*/ 260 w 709"/>
              <a:gd name="T9" fmla="*/ 189 h 709"/>
              <a:gd name="T10" fmla="*/ 345 w 709"/>
              <a:gd name="T11" fmla="*/ 258 h 709"/>
              <a:gd name="T12" fmla="*/ 260 w 709"/>
              <a:gd name="T13" fmla="*/ 343 h 709"/>
              <a:gd name="T14" fmla="*/ 189 w 709"/>
              <a:gd name="T15" fmla="*/ 258 h 709"/>
              <a:gd name="T16" fmla="*/ 0 w 709"/>
              <a:gd name="T17" fmla="*/ 447 h 709"/>
              <a:gd name="T18" fmla="*/ 85 w 709"/>
              <a:gd name="T19" fmla="*/ 520 h 709"/>
              <a:gd name="T20" fmla="*/ 0 w 709"/>
              <a:gd name="T21" fmla="*/ 709 h 709"/>
              <a:gd name="T22" fmla="*/ 189 w 709"/>
              <a:gd name="T23" fmla="*/ 520 h 709"/>
              <a:gd name="T24" fmla="*/ 104 w 709"/>
              <a:gd name="T25" fmla="*/ 447 h 709"/>
              <a:gd name="T26" fmla="*/ 189 w 709"/>
              <a:gd name="T27" fmla="*/ 362 h 709"/>
              <a:gd name="T28" fmla="*/ 260 w 709"/>
              <a:gd name="T29" fmla="*/ 447 h 709"/>
              <a:gd name="T30" fmla="*/ 345 w 709"/>
              <a:gd name="T31" fmla="*/ 520 h 709"/>
              <a:gd name="T32" fmla="*/ 260 w 709"/>
              <a:gd name="T33" fmla="*/ 709 h 709"/>
              <a:gd name="T34" fmla="*/ 449 w 709"/>
              <a:gd name="T35" fmla="*/ 520 h 709"/>
              <a:gd name="T36" fmla="*/ 362 w 709"/>
              <a:gd name="T37" fmla="*/ 447 h 709"/>
              <a:gd name="T38" fmla="*/ 449 w 709"/>
              <a:gd name="T39" fmla="*/ 362 h 709"/>
              <a:gd name="T40" fmla="*/ 518 w 709"/>
              <a:gd name="T41" fmla="*/ 447 h 709"/>
              <a:gd name="T42" fmla="*/ 709 w 709"/>
              <a:gd name="T43" fmla="*/ 258 h 709"/>
              <a:gd name="T44" fmla="*/ 277 w 709"/>
              <a:gd name="T45" fmla="*/ 17 h 709"/>
              <a:gd name="T46" fmla="*/ 433 w 709"/>
              <a:gd name="T47" fmla="*/ 170 h 709"/>
              <a:gd name="T48" fmla="*/ 277 w 709"/>
              <a:gd name="T49" fmla="*/ 17 h 709"/>
              <a:gd name="T50" fmla="*/ 17 w 709"/>
              <a:gd name="T51" fmla="*/ 690 h 709"/>
              <a:gd name="T52" fmla="*/ 173 w 709"/>
              <a:gd name="T53" fmla="*/ 536 h 709"/>
              <a:gd name="T54" fmla="*/ 173 w 709"/>
              <a:gd name="T55" fmla="*/ 430 h 709"/>
              <a:gd name="T56" fmla="*/ 17 w 709"/>
              <a:gd name="T57" fmla="*/ 274 h 709"/>
              <a:gd name="T58" fmla="*/ 173 w 709"/>
              <a:gd name="T59" fmla="*/ 430 h 709"/>
              <a:gd name="T60" fmla="*/ 277 w 709"/>
              <a:gd name="T61" fmla="*/ 690 h 709"/>
              <a:gd name="T62" fmla="*/ 433 w 709"/>
              <a:gd name="T63" fmla="*/ 536 h 709"/>
              <a:gd name="T64" fmla="*/ 433 w 709"/>
              <a:gd name="T65" fmla="*/ 430 h 709"/>
              <a:gd name="T66" fmla="*/ 277 w 709"/>
              <a:gd name="T67" fmla="*/ 274 h 709"/>
              <a:gd name="T68" fmla="*/ 433 w 709"/>
              <a:gd name="T69" fmla="*/ 430 h 709"/>
              <a:gd name="T70" fmla="*/ 536 w 709"/>
              <a:gd name="T71" fmla="*/ 430 h 709"/>
              <a:gd name="T72" fmla="*/ 690 w 709"/>
              <a:gd name="T73" fmla="*/ 274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09" h="709">
                <a:moveTo>
                  <a:pt x="518" y="258"/>
                </a:moveTo>
                <a:lnTo>
                  <a:pt x="518" y="343"/>
                </a:lnTo>
                <a:lnTo>
                  <a:pt x="449" y="343"/>
                </a:lnTo>
                <a:lnTo>
                  <a:pt x="449" y="258"/>
                </a:lnTo>
                <a:lnTo>
                  <a:pt x="362" y="258"/>
                </a:lnTo>
                <a:lnTo>
                  <a:pt x="362" y="189"/>
                </a:lnTo>
                <a:lnTo>
                  <a:pt x="449" y="189"/>
                </a:lnTo>
                <a:lnTo>
                  <a:pt x="449" y="0"/>
                </a:lnTo>
                <a:lnTo>
                  <a:pt x="260" y="0"/>
                </a:lnTo>
                <a:lnTo>
                  <a:pt x="260" y="189"/>
                </a:lnTo>
                <a:lnTo>
                  <a:pt x="345" y="189"/>
                </a:lnTo>
                <a:lnTo>
                  <a:pt x="345" y="258"/>
                </a:lnTo>
                <a:lnTo>
                  <a:pt x="260" y="258"/>
                </a:lnTo>
                <a:lnTo>
                  <a:pt x="260" y="343"/>
                </a:lnTo>
                <a:lnTo>
                  <a:pt x="189" y="343"/>
                </a:lnTo>
                <a:lnTo>
                  <a:pt x="189" y="258"/>
                </a:lnTo>
                <a:lnTo>
                  <a:pt x="0" y="258"/>
                </a:lnTo>
                <a:lnTo>
                  <a:pt x="0" y="447"/>
                </a:lnTo>
                <a:lnTo>
                  <a:pt x="85" y="447"/>
                </a:lnTo>
                <a:lnTo>
                  <a:pt x="85" y="520"/>
                </a:lnTo>
                <a:lnTo>
                  <a:pt x="0" y="520"/>
                </a:lnTo>
                <a:lnTo>
                  <a:pt x="0" y="709"/>
                </a:lnTo>
                <a:lnTo>
                  <a:pt x="189" y="709"/>
                </a:lnTo>
                <a:lnTo>
                  <a:pt x="189" y="520"/>
                </a:lnTo>
                <a:lnTo>
                  <a:pt x="104" y="520"/>
                </a:lnTo>
                <a:lnTo>
                  <a:pt x="104" y="447"/>
                </a:lnTo>
                <a:lnTo>
                  <a:pt x="189" y="447"/>
                </a:lnTo>
                <a:lnTo>
                  <a:pt x="189" y="362"/>
                </a:lnTo>
                <a:lnTo>
                  <a:pt x="260" y="362"/>
                </a:lnTo>
                <a:lnTo>
                  <a:pt x="260" y="447"/>
                </a:lnTo>
                <a:lnTo>
                  <a:pt x="345" y="447"/>
                </a:lnTo>
                <a:lnTo>
                  <a:pt x="345" y="520"/>
                </a:lnTo>
                <a:lnTo>
                  <a:pt x="260" y="520"/>
                </a:lnTo>
                <a:lnTo>
                  <a:pt x="260" y="709"/>
                </a:lnTo>
                <a:lnTo>
                  <a:pt x="449" y="709"/>
                </a:lnTo>
                <a:lnTo>
                  <a:pt x="449" y="520"/>
                </a:lnTo>
                <a:lnTo>
                  <a:pt x="362" y="520"/>
                </a:lnTo>
                <a:lnTo>
                  <a:pt x="362" y="447"/>
                </a:lnTo>
                <a:lnTo>
                  <a:pt x="449" y="447"/>
                </a:lnTo>
                <a:lnTo>
                  <a:pt x="449" y="362"/>
                </a:lnTo>
                <a:lnTo>
                  <a:pt x="518" y="362"/>
                </a:lnTo>
                <a:lnTo>
                  <a:pt x="518" y="447"/>
                </a:lnTo>
                <a:lnTo>
                  <a:pt x="709" y="447"/>
                </a:lnTo>
                <a:lnTo>
                  <a:pt x="709" y="258"/>
                </a:lnTo>
                <a:lnTo>
                  <a:pt x="518" y="258"/>
                </a:lnTo>
                <a:close/>
                <a:moveTo>
                  <a:pt x="277" y="17"/>
                </a:moveTo>
                <a:lnTo>
                  <a:pt x="433" y="17"/>
                </a:lnTo>
                <a:lnTo>
                  <a:pt x="433" y="170"/>
                </a:lnTo>
                <a:lnTo>
                  <a:pt x="277" y="170"/>
                </a:lnTo>
                <a:lnTo>
                  <a:pt x="277" y="17"/>
                </a:lnTo>
                <a:close/>
                <a:moveTo>
                  <a:pt x="173" y="690"/>
                </a:moveTo>
                <a:lnTo>
                  <a:pt x="17" y="690"/>
                </a:lnTo>
                <a:lnTo>
                  <a:pt x="17" y="536"/>
                </a:lnTo>
                <a:lnTo>
                  <a:pt x="173" y="536"/>
                </a:lnTo>
                <a:lnTo>
                  <a:pt x="173" y="690"/>
                </a:lnTo>
                <a:close/>
                <a:moveTo>
                  <a:pt x="173" y="430"/>
                </a:moveTo>
                <a:lnTo>
                  <a:pt x="17" y="430"/>
                </a:lnTo>
                <a:lnTo>
                  <a:pt x="17" y="274"/>
                </a:lnTo>
                <a:lnTo>
                  <a:pt x="173" y="274"/>
                </a:lnTo>
                <a:lnTo>
                  <a:pt x="173" y="430"/>
                </a:lnTo>
                <a:close/>
                <a:moveTo>
                  <a:pt x="433" y="690"/>
                </a:moveTo>
                <a:lnTo>
                  <a:pt x="277" y="690"/>
                </a:lnTo>
                <a:lnTo>
                  <a:pt x="277" y="536"/>
                </a:lnTo>
                <a:lnTo>
                  <a:pt x="433" y="536"/>
                </a:lnTo>
                <a:lnTo>
                  <a:pt x="433" y="690"/>
                </a:lnTo>
                <a:close/>
                <a:moveTo>
                  <a:pt x="433" y="430"/>
                </a:moveTo>
                <a:lnTo>
                  <a:pt x="277" y="430"/>
                </a:lnTo>
                <a:lnTo>
                  <a:pt x="277" y="274"/>
                </a:lnTo>
                <a:lnTo>
                  <a:pt x="433" y="274"/>
                </a:lnTo>
                <a:lnTo>
                  <a:pt x="433" y="430"/>
                </a:lnTo>
                <a:close/>
                <a:moveTo>
                  <a:pt x="690" y="430"/>
                </a:moveTo>
                <a:lnTo>
                  <a:pt x="536" y="430"/>
                </a:lnTo>
                <a:lnTo>
                  <a:pt x="536" y="274"/>
                </a:lnTo>
                <a:lnTo>
                  <a:pt x="690" y="274"/>
                </a:lnTo>
                <a:lnTo>
                  <a:pt x="690" y="43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505050"/>
            </a:solidFill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77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93B5-D57A-4285-9335-A7726633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doing this in the cloud because our IT don’t have time to be involved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9533F-AC9B-47F9-80FE-7123B889F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0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93B5-D57A-4285-9335-A7726633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We’ll build the prototype and then worry about governance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9533F-AC9B-47F9-80FE-7123B889F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10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93B5-D57A-4285-9335-A7726633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is new to us, so we’re looking for this development team to work it out as they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9533F-AC9B-47F9-80FE-7123B889F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69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1A52AD-E6AD-4018-A6B8-9B05069DF26D}"/>
              </a:ext>
            </a:extLst>
          </p:cNvPr>
          <p:cNvSpPr/>
          <p:nvPr/>
        </p:nvSpPr>
        <p:spPr>
          <a:xfrm>
            <a:off x="907576" y="1433015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Unexpected high billing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CACDA7-43D7-44D2-B153-8D31B81A7700}"/>
              </a:ext>
            </a:extLst>
          </p:cNvPr>
          <p:cNvSpPr/>
          <p:nvPr/>
        </p:nvSpPr>
        <p:spPr>
          <a:xfrm>
            <a:off x="4585651" y="1433014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Data outside accepted jurisdiction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35AC59-33C0-406B-9354-8D3B2761BE1F}"/>
              </a:ext>
            </a:extLst>
          </p:cNvPr>
          <p:cNvSpPr/>
          <p:nvPr/>
        </p:nvSpPr>
        <p:spPr>
          <a:xfrm>
            <a:off x="8255758" y="1433014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No audit trail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49CC02-5BA1-42DC-B3D1-4ED57EA20391}"/>
              </a:ext>
            </a:extLst>
          </p:cNvPr>
          <p:cNvSpPr/>
          <p:nvPr/>
        </p:nvSpPr>
        <p:spPr>
          <a:xfrm>
            <a:off x="907576" y="3561567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No way to associate cost with department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B39BB9-23CF-4BA1-92D8-B96317739744}"/>
              </a:ext>
            </a:extLst>
          </p:cNvPr>
          <p:cNvSpPr/>
          <p:nvPr/>
        </p:nvSpPr>
        <p:spPr>
          <a:xfrm>
            <a:off x="4585651" y="3561567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Component services unavailable in acceptable regions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A15978-F02F-4D91-9419-17155A2449BE}"/>
              </a:ext>
            </a:extLst>
          </p:cNvPr>
          <p:cNvSpPr/>
          <p:nvPr/>
        </p:nvSpPr>
        <p:spPr>
          <a:xfrm>
            <a:off x="8255758" y="3561565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Unsecured personal data</a:t>
            </a:r>
          </a:p>
        </p:txBody>
      </p:sp>
    </p:spTree>
    <p:extLst>
      <p:ext uri="{BB962C8B-B14F-4D97-AF65-F5344CB8AC3E}">
        <p14:creationId xmlns:p14="http://schemas.microsoft.com/office/powerpoint/2010/main" val="2160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5D9A4E-121E-4A0E-A4FA-761A28FB9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1858486"/>
            <a:ext cx="7746538" cy="1315448"/>
          </a:xfrm>
        </p:spPr>
        <p:txBody>
          <a:bodyPr anchor="b"/>
          <a:lstStyle/>
          <a:p>
            <a:r>
              <a:rPr lang="en-GB" dirty="0"/>
              <a:t>Areas of Governance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C0FDB-AFC0-4494-B5DD-35317D762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3246158"/>
            <a:ext cx="7746538" cy="560696"/>
          </a:xfrm>
        </p:spPr>
        <p:txBody>
          <a:bodyPr/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427FA5-4459-49D6-83F4-B971F8A6AD48}"/>
              </a:ext>
            </a:extLst>
          </p:cNvPr>
          <p:cNvSpPr/>
          <p:nvPr/>
        </p:nvSpPr>
        <p:spPr>
          <a:xfrm rot="20263510">
            <a:off x="1466121" y="4331402"/>
            <a:ext cx="600731" cy="698063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1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334690-BF09-494A-B4B4-08ED60977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Azure services are acceptable for use in projects…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they store your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how they deal with your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how skilled you are in using them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what your existing choice is in that area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A5A7D-B0D8-4D56-9532-635BD70F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Technology Governance</a:t>
            </a:r>
          </a:p>
        </p:txBody>
      </p:sp>
    </p:spTree>
    <p:extLst>
      <p:ext uri="{BB962C8B-B14F-4D97-AF65-F5344CB8AC3E}">
        <p14:creationId xmlns:p14="http://schemas.microsoft.com/office/powerpoint/2010/main" val="32428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6F5EA-74E6-4D97-A24F-7676FE3F9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Azure regions are acceptable for use…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you need to store your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how much they cost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your customers are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your customers need to store their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B8748-5159-4FC6-B32D-2587AE5F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Location Governance</a:t>
            </a:r>
          </a:p>
        </p:txBody>
      </p:sp>
    </p:spTree>
    <p:extLst>
      <p:ext uri="{BB962C8B-B14F-4D97-AF65-F5344CB8AC3E}">
        <p14:creationId xmlns:p14="http://schemas.microsoft.com/office/powerpoint/2010/main" val="15558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Marble PowerPoint" id="{DDEC60F4-78CC-4574-8B8A-00FBE46605B4}" vid="{13F061F7-8210-4AD2-956B-328571E368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lack Marble Document" ma:contentTypeID="0x010100AED4198795C7FE49B29C2076BD071E1900A7AA4E8FBE434C40BA00AE0463BD11C8" ma:contentTypeVersion="48" ma:contentTypeDescription="" ma:contentTypeScope="" ma:versionID="d7e77585b24d92a64fe5a381e5627615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96578f9f849a1175339d6d6e7d77686e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613de2c2-ece5-413d-a54d-11a84cbe9590" ContentTypeId="0x010100AED4198795C7FE49B29C2076BD071E19" PreviousValue="false"/>
</file>

<file path=customXml/itemProps1.xml><?xml version="1.0" encoding="utf-8"?>
<ds:datastoreItem xmlns:ds="http://schemas.openxmlformats.org/officeDocument/2006/customXml" ds:itemID="{76E5C231-F84E-40AB-853E-A10ACDAA9762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e9d2523a-f6c8-4b58-93c0-559fd1563d05"/>
  </ds:schemaRefs>
</ds:datastoreItem>
</file>

<file path=customXml/itemProps2.xml><?xml version="1.0" encoding="utf-8"?>
<ds:datastoreItem xmlns:ds="http://schemas.openxmlformats.org/officeDocument/2006/customXml" ds:itemID="{83054F64-46EF-45BA-887A-8848AB3F1A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2523a-f6c8-4b58-93c0-559fd1563d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5730175-4132-4F71-AA09-1B791658D388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1521</TotalTime>
  <Words>938</Words>
  <Application>Microsoft Office PowerPoint</Application>
  <PresentationFormat>Widescreen</PresentationFormat>
  <Paragraphs>199</Paragraphs>
  <Slides>24</Slides>
  <Notes>7</Notes>
  <HiddenSlides>7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Arial Rounded MT Bold</vt:lpstr>
      <vt:lpstr>Calibri</vt:lpstr>
      <vt:lpstr>Chiller</vt:lpstr>
      <vt:lpstr>Consolas</vt:lpstr>
      <vt:lpstr>Segoe</vt:lpstr>
      <vt:lpstr>Segoe UI</vt:lpstr>
      <vt:lpstr>Segoe UI Light</vt:lpstr>
      <vt:lpstr>Segoe UI Semibold</vt:lpstr>
      <vt:lpstr>Segoe UI Semibold (Headings)</vt:lpstr>
      <vt:lpstr>Segoe UI Semilight</vt:lpstr>
      <vt:lpstr>Office Theme</vt:lpstr>
      <vt:lpstr>Governance</vt:lpstr>
      <vt:lpstr>PowerPoint Presentation</vt:lpstr>
      <vt:lpstr>We’re doing this in the cloud because our IT don’t have time to be involved</vt:lpstr>
      <vt:lpstr>We’ll build the prototype and then worry about governance</vt:lpstr>
      <vt:lpstr>Cloud is new to us, so we’re looking for this development team to work it out as they go</vt:lpstr>
      <vt:lpstr>PowerPoint Presentation</vt:lpstr>
      <vt:lpstr>Areas of Governance</vt:lpstr>
      <vt:lpstr>Technology Governance</vt:lpstr>
      <vt:lpstr>Location Governance</vt:lpstr>
      <vt:lpstr>Security Governance</vt:lpstr>
      <vt:lpstr>Purchasing Governance</vt:lpstr>
      <vt:lpstr>Implementation</vt:lpstr>
      <vt:lpstr>Governance Automation</vt:lpstr>
      <vt:lpstr>The IT/Business Dilemma</vt:lpstr>
      <vt:lpstr>PowerPoint Presentation</vt:lpstr>
      <vt:lpstr>aka.ms/GovernanceDocs -or- docs.microsoft.com/azure/governance</vt:lpstr>
      <vt:lpstr>PowerPoint Presentation</vt:lpstr>
      <vt:lpstr>PowerPoint Presentation</vt:lpstr>
      <vt:lpstr>PowerPoint Presentation</vt:lpstr>
      <vt:lpstr>Key Azure governance technologies</vt:lpstr>
      <vt:lpstr>Azure Governance Architecture</vt:lpstr>
      <vt:lpstr>Azure Policy</vt:lpstr>
      <vt:lpstr>Azure Blueprints</vt:lpstr>
      <vt:lpstr>Azure Management Groups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Layla Gladwin</dc:creator>
  <cp:lastModifiedBy>Rik Hepworth</cp:lastModifiedBy>
  <cp:revision>43</cp:revision>
  <cp:lastPrinted>2018-04-03T12:05:53Z</cp:lastPrinted>
  <dcterms:created xsi:type="dcterms:W3CDTF">2018-03-21T15:13:41Z</dcterms:created>
  <dcterms:modified xsi:type="dcterms:W3CDTF">2019-04-19T10:31:11Z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0x010100AED4198795C7FE49B29C2076BD071E1900A7AA4E8FBE434C40BA00AE0463BD11C8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</Properties>
</file>